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96" r:id="rId3"/>
    <p:sldId id="292" r:id="rId4"/>
    <p:sldId id="316" r:id="rId5"/>
    <p:sldId id="295" r:id="rId6"/>
    <p:sldId id="304" r:id="rId7"/>
    <p:sldId id="317" r:id="rId8"/>
    <p:sldId id="306" r:id="rId9"/>
    <p:sldId id="268" r:id="rId10"/>
    <p:sldId id="260" r:id="rId11"/>
    <p:sldId id="262" r:id="rId12"/>
    <p:sldId id="288" r:id="rId13"/>
    <p:sldId id="272" r:id="rId14"/>
    <p:sldId id="273" r:id="rId15"/>
    <p:sldId id="275" r:id="rId16"/>
    <p:sldId id="274" r:id="rId17"/>
    <p:sldId id="277" r:id="rId18"/>
    <p:sldId id="278" r:id="rId19"/>
    <p:sldId id="290" r:id="rId20"/>
    <p:sldId id="270" r:id="rId21"/>
    <p:sldId id="307" r:id="rId22"/>
    <p:sldId id="308" r:id="rId23"/>
    <p:sldId id="309" r:id="rId24"/>
    <p:sldId id="310" r:id="rId25"/>
    <p:sldId id="313" r:id="rId26"/>
    <p:sldId id="315" r:id="rId27"/>
    <p:sldId id="314" r:id="rId28"/>
    <p:sldId id="265" r:id="rId29"/>
    <p:sldId id="311" r:id="rId30"/>
    <p:sldId id="312" r:id="rId31"/>
    <p:sldId id="291" r:id="rId3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7410" autoAdjust="0"/>
  </p:normalViewPr>
  <p:slideViewPr>
    <p:cSldViewPr snapToGrid="0">
      <p:cViewPr varScale="1">
        <p:scale>
          <a:sx n="63" d="100"/>
          <a:sy n="63" d="100"/>
        </p:scale>
        <p:origin x="157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11" Type="http://schemas.openxmlformats.org/officeDocument/2006/relationships/image" Target="../media/image40.wmf"/><Relationship Id="rId5" Type="http://schemas.openxmlformats.org/officeDocument/2006/relationships/image" Target="../media/image34.wmf"/><Relationship Id="rId10" Type="http://schemas.openxmlformats.org/officeDocument/2006/relationships/image" Target="../media/image39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21.wmf"/><Relationship Id="rId6" Type="http://schemas.openxmlformats.org/officeDocument/2006/relationships/image" Target="../media/image47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1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49.wmf"/><Relationship Id="rId6" Type="http://schemas.openxmlformats.org/officeDocument/2006/relationships/image" Target="../media/image55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image" Target="../media/image23.wmf"/><Relationship Id="rId7" Type="http://schemas.openxmlformats.org/officeDocument/2006/relationships/image" Target="../media/image58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57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Relationship Id="rId9" Type="http://schemas.openxmlformats.org/officeDocument/2006/relationships/image" Target="../media/image60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image" Target="../media/image76.wmf"/><Relationship Id="rId7" Type="http://schemas.openxmlformats.org/officeDocument/2006/relationships/image" Target="../media/image80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6" Type="http://schemas.openxmlformats.org/officeDocument/2006/relationships/image" Target="../media/image79.wmf"/><Relationship Id="rId5" Type="http://schemas.openxmlformats.org/officeDocument/2006/relationships/image" Target="../media/image78.wmf"/><Relationship Id="rId10" Type="http://schemas.openxmlformats.org/officeDocument/2006/relationships/image" Target="../media/image83.wmf"/><Relationship Id="rId4" Type="http://schemas.openxmlformats.org/officeDocument/2006/relationships/image" Target="../media/image77.wmf"/><Relationship Id="rId9" Type="http://schemas.openxmlformats.org/officeDocument/2006/relationships/image" Target="../media/image8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0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2C8E7-8B38-47FE-9A4E-FBAC42C4F014}" type="datetimeFigureOut">
              <a:rPr lang="zh-TW" altLang="en-US" smtClean="0"/>
              <a:t>2014/9/26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58222-2BE7-4FFA-B4DD-D0D07AEEF1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6098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58222-2BE7-4FFA-B4DD-D0D07AEEF15D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7884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Invertible? yes</a:t>
            </a:r>
          </a:p>
          <a:p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Levy-</a:t>
            </a:r>
            <a:r>
              <a:rPr lang="en-US" altLang="zh-TW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Desplanques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theorem asserts that a strictly diagonally dominant matrix is invertible</a:t>
            </a:r>
          </a:p>
          <a:p>
            <a:r>
              <a:rPr lang="en-US" altLang="zh-TW" dirty="0" smtClean="0"/>
              <a:t>https://www.youtube.com/watch?v=TDWKLAAWbkY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58222-2BE7-4FFA-B4DD-D0D07AEEF15D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0473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Not for dynamic circuit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58222-2BE7-4FFA-B4DD-D0D07AEEF15D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4385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58222-2BE7-4FFA-B4DD-D0D07AEEF15D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5368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A113E-1644-484A-87F2-10A2D7AAA74F}" type="datetimeFigureOut">
              <a:rPr lang="zh-TW" altLang="en-US" smtClean="0"/>
              <a:t>2014/9/26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C9253-77B5-430E-90FE-AC1D9AD277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50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A113E-1644-484A-87F2-10A2D7AAA74F}" type="datetimeFigureOut">
              <a:rPr lang="zh-TW" altLang="en-US" smtClean="0"/>
              <a:t>2014/9/26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C9253-77B5-430E-90FE-AC1D9AD277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5202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A113E-1644-484A-87F2-10A2D7AAA74F}" type="datetimeFigureOut">
              <a:rPr lang="zh-TW" altLang="en-US" smtClean="0"/>
              <a:t>2014/9/26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C9253-77B5-430E-90FE-AC1D9AD277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0711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A113E-1644-484A-87F2-10A2D7AAA74F}" type="datetimeFigureOut">
              <a:rPr lang="zh-TW" altLang="en-US" smtClean="0"/>
              <a:t>2014/9/26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C9253-77B5-430E-90FE-AC1D9AD277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7050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A113E-1644-484A-87F2-10A2D7AAA74F}" type="datetimeFigureOut">
              <a:rPr lang="zh-TW" altLang="en-US" smtClean="0"/>
              <a:t>2014/9/26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C9253-77B5-430E-90FE-AC1D9AD277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224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A113E-1644-484A-87F2-10A2D7AAA74F}" type="datetimeFigureOut">
              <a:rPr lang="zh-TW" altLang="en-US" smtClean="0"/>
              <a:t>2014/9/26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C9253-77B5-430E-90FE-AC1D9AD277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7629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A113E-1644-484A-87F2-10A2D7AAA74F}" type="datetimeFigureOut">
              <a:rPr lang="zh-TW" altLang="en-US" smtClean="0"/>
              <a:t>2014/9/26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C9253-77B5-430E-90FE-AC1D9AD277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1497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A113E-1644-484A-87F2-10A2D7AAA74F}" type="datetimeFigureOut">
              <a:rPr lang="zh-TW" altLang="en-US" smtClean="0"/>
              <a:t>2014/9/26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C9253-77B5-430E-90FE-AC1D9AD277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9046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A113E-1644-484A-87F2-10A2D7AAA74F}" type="datetimeFigureOut">
              <a:rPr lang="zh-TW" altLang="en-US" smtClean="0"/>
              <a:t>2014/9/26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C9253-77B5-430E-90FE-AC1D9AD277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6779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A113E-1644-484A-87F2-10A2D7AAA74F}" type="datetimeFigureOut">
              <a:rPr lang="zh-TW" altLang="en-US" smtClean="0"/>
              <a:t>2014/9/26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C9253-77B5-430E-90FE-AC1D9AD277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8982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A113E-1644-484A-87F2-10A2D7AAA74F}" type="datetimeFigureOut">
              <a:rPr lang="zh-TW" altLang="en-US" smtClean="0"/>
              <a:t>2014/9/26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C9253-77B5-430E-90FE-AC1D9AD277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0297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A113E-1644-484A-87F2-10A2D7AAA74F}" type="datetimeFigureOut">
              <a:rPr lang="zh-TW" altLang="en-US" smtClean="0"/>
              <a:t>2014/9/26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C9253-77B5-430E-90FE-AC1D9AD277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1811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image" Target="../media/image25.png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3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40.bin"/><Relationship Id="rId18" Type="http://schemas.openxmlformats.org/officeDocument/2006/relationships/oleObject" Target="../embeddings/oleObject42.bin"/><Relationship Id="rId3" Type="http://schemas.openxmlformats.org/officeDocument/2006/relationships/oleObject" Target="../embeddings/oleObject35.bin"/><Relationship Id="rId21" Type="http://schemas.openxmlformats.org/officeDocument/2006/relationships/image" Target="../media/image38.wmf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34.wmf"/><Relationship Id="rId17" Type="http://schemas.openxmlformats.org/officeDocument/2006/relationships/image" Target="../media/image41.png"/><Relationship Id="rId25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6.wmf"/><Relationship Id="rId20" Type="http://schemas.openxmlformats.org/officeDocument/2006/relationships/oleObject" Target="../embeddings/oleObject43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9.bin"/><Relationship Id="rId24" Type="http://schemas.openxmlformats.org/officeDocument/2006/relationships/oleObject" Target="../embeddings/oleObject45.bin"/><Relationship Id="rId5" Type="http://schemas.openxmlformats.org/officeDocument/2006/relationships/oleObject" Target="../embeddings/oleObject36.bin"/><Relationship Id="rId15" Type="http://schemas.openxmlformats.org/officeDocument/2006/relationships/oleObject" Target="../embeddings/oleObject41.bin"/><Relationship Id="rId23" Type="http://schemas.openxmlformats.org/officeDocument/2006/relationships/image" Target="../media/image39.wmf"/><Relationship Id="rId10" Type="http://schemas.openxmlformats.org/officeDocument/2006/relationships/image" Target="../media/image33.wmf"/><Relationship Id="rId19" Type="http://schemas.openxmlformats.org/officeDocument/2006/relationships/image" Target="../media/image37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35.wmf"/><Relationship Id="rId22" Type="http://schemas.openxmlformats.org/officeDocument/2006/relationships/oleObject" Target="../embeddings/oleObject4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13" Type="http://schemas.openxmlformats.org/officeDocument/2006/relationships/image" Target="../media/image43.wmf"/><Relationship Id="rId3" Type="http://schemas.openxmlformats.org/officeDocument/2006/relationships/image" Target="../media/image44.png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7.bin"/><Relationship Id="rId11" Type="http://schemas.openxmlformats.org/officeDocument/2006/relationships/image" Target="../media/image42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6.bin"/><Relationship Id="rId9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image" Target="../media/image43.wmf"/><Relationship Id="rId3" Type="http://schemas.openxmlformats.org/officeDocument/2006/relationships/image" Target="../media/image48.png"/><Relationship Id="rId7" Type="http://schemas.openxmlformats.org/officeDocument/2006/relationships/image" Target="../media/image45.wmf"/><Relationship Id="rId12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2.bin"/><Relationship Id="rId11" Type="http://schemas.openxmlformats.org/officeDocument/2006/relationships/image" Target="../media/image42.wmf"/><Relationship Id="rId5" Type="http://schemas.openxmlformats.org/officeDocument/2006/relationships/image" Target="../media/image21.wmf"/><Relationship Id="rId15" Type="http://schemas.openxmlformats.org/officeDocument/2006/relationships/image" Target="../media/image47.wmf"/><Relationship Id="rId10" Type="http://schemas.openxmlformats.org/officeDocument/2006/relationships/oleObject" Target="../embeddings/oleObject54.bin"/><Relationship Id="rId4" Type="http://schemas.openxmlformats.org/officeDocument/2006/relationships/oleObject" Target="../embeddings/oleObject51.bin"/><Relationship Id="rId9" Type="http://schemas.openxmlformats.org/officeDocument/2006/relationships/image" Target="../media/image46.wmf"/><Relationship Id="rId14" Type="http://schemas.openxmlformats.org/officeDocument/2006/relationships/oleObject" Target="../embeddings/oleObject56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13" Type="http://schemas.openxmlformats.org/officeDocument/2006/relationships/image" Target="../media/image43.wmf"/><Relationship Id="rId3" Type="http://schemas.openxmlformats.org/officeDocument/2006/relationships/image" Target="../media/image44.png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8.bin"/><Relationship Id="rId11" Type="http://schemas.openxmlformats.org/officeDocument/2006/relationships/image" Target="../media/image42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60.bin"/><Relationship Id="rId4" Type="http://schemas.openxmlformats.org/officeDocument/2006/relationships/oleObject" Target="../embeddings/oleObject57.bin"/><Relationship Id="rId9" Type="http://schemas.openxmlformats.org/officeDocument/2006/relationships/image" Target="../media/image23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13" Type="http://schemas.openxmlformats.org/officeDocument/2006/relationships/image" Target="../media/image43.wmf"/><Relationship Id="rId3" Type="http://schemas.openxmlformats.org/officeDocument/2006/relationships/image" Target="../media/image52.png"/><Relationship Id="rId7" Type="http://schemas.openxmlformats.org/officeDocument/2006/relationships/image" Target="../media/image50.wmf"/><Relationship Id="rId12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3.bin"/><Relationship Id="rId11" Type="http://schemas.openxmlformats.org/officeDocument/2006/relationships/image" Target="../media/image42.wmf"/><Relationship Id="rId5" Type="http://schemas.openxmlformats.org/officeDocument/2006/relationships/image" Target="../media/image49.wmf"/><Relationship Id="rId15" Type="http://schemas.openxmlformats.org/officeDocument/2006/relationships/image" Target="../media/image51.wmf"/><Relationship Id="rId10" Type="http://schemas.openxmlformats.org/officeDocument/2006/relationships/oleObject" Target="../embeddings/oleObject65.bin"/><Relationship Id="rId4" Type="http://schemas.openxmlformats.org/officeDocument/2006/relationships/oleObject" Target="../embeddings/oleObject62.bin"/><Relationship Id="rId9" Type="http://schemas.openxmlformats.org/officeDocument/2006/relationships/image" Target="../media/image46.wmf"/><Relationship Id="rId14" Type="http://schemas.openxmlformats.org/officeDocument/2006/relationships/oleObject" Target="../embeddings/oleObject67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13" Type="http://schemas.openxmlformats.org/officeDocument/2006/relationships/image" Target="../media/image43.wmf"/><Relationship Id="rId3" Type="http://schemas.openxmlformats.org/officeDocument/2006/relationships/image" Target="../media/image56.png"/><Relationship Id="rId7" Type="http://schemas.openxmlformats.org/officeDocument/2006/relationships/image" Target="../media/image53.wmf"/><Relationship Id="rId12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9.bin"/><Relationship Id="rId11" Type="http://schemas.openxmlformats.org/officeDocument/2006/relationships/image" Target="../media/image42.wmf"/><Relationship Id="rId5" Type="http://schemas.openxmlformats.org/officeDocument/2006/relationships/image" Target="../media/image49.wmf"/><Relationship Id="rId15" Type="http://schemas.openxmlformats.org/officeDocument/2006/relationships/image" Target="../media/image55.wmf"/><Relationship Id="rId10" Type="http://schemas.openxmlformats.org/officeDocument/2006/relationships/oleObject" Target="../embeddings/oleObject71.bin"/><Relationship Id="rId4" Type="http://schemas.openxmlformats.org/officeDocument/2006/relationships/oleObject" Target="../embeddings/oleObject68.bin"/><Relationship Id="rId9" Type="http://schemas.openxmlformats.org/officeDocument/2006/relationships/image" Target="../media/image54.wmf"/><Relationship Id="rId14" Type="http://schemas.openxmlformats.org/officeDocument/2006/relationships/oleObject" Target="../embeddings/oleObject73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13" Type="http://schemas.openxmlformats.org/officeDocument/2006/relationships/image" Target="../media/image43.wmf"/><Relationship Id="rId18" Type="http://schemas.openxmlformats.org/officeDocument/2006/relationships/oleObject" Target="../embeddings/oleObject81.bin"/><Relationship Id="rId3" Type="http://schemas.openxmlformats.org/officeDocument/2006/relationships/image" Target="../media/image44.png"/><Relationship Id="rId21" Type="http://schemas.openxmlformats.org/officeDocument/2006/relationships/image" Target="../media/image60.wmf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78.bin"/><Relationship Id="rId17" Type="http://schemas.openxmlformats.org/officeDocument/2006/relationships/image" Target="../media/image5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0.bin"/><Relationship Id="rId20" Type="http://schemas.openxmlformats.org/officeDocument/2006/relationships/oleObject" Target="../embeddings/oleObject82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75.bin"/><Relationship Id="rId11" Type="http://schemas.openxmlformats.org/officeDocument/2006/relationships/image" Target="../media/image42.wmf"/><Relationship Id="rId5" Type="http://schemas.openxmlformats.org/officeDocument/2006/relationships/image" Target="../media/image21.wmf"/><Relationship Id="rId15" Type="http://schemas.openxmlformats.org/officeDocument/2006/relationships/image" Target="../media/image57.wmf"/><Relationship Id="rId10" Type="http://schemas.openxmlformats.org/officeDocument/2006/relationships/oleObject" Target="../embeddings/oleObject77.bin"/><Relationship Id="rId19" Type="http://schemas.openxmlformats.org/officeDocument/2006/relationships/image" Target="../media/image59.wmf"/><Relationship Id="rId4" Type="http://schemas.openxmlformats.org/officeDocument/2006/relationships/oleObject" Target="../embeddings/oleObject74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79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4.png"/><Relationship Id="rId4" Type="http://schemas.openxmlformats.org/officeDocument/2006/relationships/image" Target="../media/image6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83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emf"/><Relationship Id="rId3" Type="http://schemas.openxmlformats.org/officeDocument/2006/relationships/oleObject" Target="../embeddings/oleObject84.bin"/><Relationship Id="rId7" Type="http://schemas.openxmlformats.org/officeDocument/2006/relationships/image" Target="../media/image6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85.bin"/><Relationship Id="rId5" Type="http://schemas.openxmlformats.org/officeDocument/2006/relationships/image" Target="../media/image67.emf"/><Relationship Id="rId4" Type="http://schemas.openxmlformats.org/officeDocument/2006/relationships/image" Target="../media/image65.wmf"/><Relationship Id="rId9" Type="http://schemas.openxmlformats.org/officeDocument/2006/relationships/image" Target="../media/image69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7" Type="http://schemas.openxmlformats.org/officeDocument/2006/relationships/image" Target="../media/image73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72.gif"/><Relationship Id="rId5" Type="http://schemas.openxmlformats.org/officeDocument/2006/relationships/image" Target="../media/image70.wmf"/><Relationship Id="rId4" Type="http://schemas.openxmlformats.org/officeDocument/2006/relationships/oleObject" Target="../embeddings/oleObject86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8.bin"/><Relationship Id="rId13" Type="http://schemas.openxmlformats.org/officeDocument/2006/relationships/image" Target="../media/image77.wmf"/><Relationship Id="rId18" Type="http://schemas.openxmlformats.org/officeDocument/2006/relationships/oleObject" Target="../embeddings/oleObject93.bin"/><Relationship Id="rId3" Type="http://schemas.openxmlformats.org/officeDocument/2006/relationships/image" Target="../media/image67.emf"/><Relationship Id="rId21" Type="http://schemas.openxmlformats.org/officeDocument/2006/relationships/image" Target="../media/image81.wmf"/><Relationship Id="rId7" Type="http://schemas.openxmlformats.org/officeDocument/2006/relationships/image" Target="../media/image69.emf"/><Relationship Id="rId12" Type="http://schemas.openxmlformats.org/officeDocument/2006/relationships/oleObject" Target="../embeddings/oleObject90.bin"/><Relationship Id="rId17" Type="http://schemas.openxmlformats.org/officeDocument/2006/relationships/image" Target="../media/image79.wmf"/><Relationship Id="rId25" Type="http://schemas.openxmlformats.org/officeDocument/2006/relationships/image" Target="../media/image8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2.bin"/><Relationship Id="rId20" Type="http://schemas.openxmlformats.org/officeDocument/2006/relationships/oleObject" Target="../embeddings/oleObject94.bin"/><Relationship Id="rId1" Type="http://schemas.openxmlformats.org/officeDocument/2006/relationships/vmlDrawing" Target="../drawings/vmlDrawing20.vml"/><Relationship Id="rId6" Type="http://schemas.openxmlformats.org/officeDocument/2006/relationships/image" Target="../media/image68.emf"/><Relationship Id="rId11" Type="http://schemas.openxmlformats.org/officeDocument/2006/relationships/image" Target="../media/image76.wmf"/><Relationship Id="rId24" Type="http://schemas.openxmlformats.org/officeDocument/2006/relationships/oleObject" Target="../embeddings/oleObject96.bin"/><Relationship Id="rId5" Type="http://schemas.openxmlformats.org/officeDocument/2006/relationships/image" Target="../media/image74.wmf"/><Relationship Id="rId15" Type="http://schemas.openxmlformats.org/officeDocument/2006/relationships/image" Target="../media/image78.wmf"/><Relationship Id="rId23" Type="http://schemas.openxmlformats.org/officeDocument/2006/relationships/image" Target="../media/image82.wmf"/><Relationship Id="rId10" Type="http://schemas.openxmlformats.org/officeDocument/2006/relationships/oleObject" Target="../embeddings/oleObject89.bin"/><Relationship Id="rId19" Type="http://schemas.openxmlformats.org/officeDocument/2006/relationships/image" Target="../media/image80.wmf"/><Relationship Id="rId4" Type="http://schemas.openxmlformats.org/officeDocument/2006/relationships/oleObject" Target="../embeddings/oleObject87.bin"/><Relationship Id="rId9" Type="http://schemas.openxmlformats.org/officeDocument/2006/relationships/image" Target="../media/image75.wmf"/><Relationship Id="rId14" Type="http://schemas.openxmlformats.org/officeDocument/2006/relationships/oleObject" Target="../embeddings/oleObject91.bin"/><Relationship Id="rId22" Type="http://schemas.openxmlformats.org/officeDocument/2006/relationships/oleObject" Target="../embeddings/oleObject95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4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7.wmf"/><Relationship Id="rId3" Type="http://schemas.openxmlformats.org/officeDocument/2006/relationships/image" Target="../media/image9.gif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wmf"/><Relationship Id="rId20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oleObject" Target="../embeddings/oleObject7.bin"/><Relationship Id="rId10" Type="http://schemas.openxmlformats.org/officeDocument/2006/relationships/oleObject" Target="../embeddings/oleObject4.bin"/><Relationship Id="rId19" Type="http://schemas.openxmlformats.org/officeDocument/2006/relationships/oleObject" Target="../embeddings/oleObject9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image" Target="../media/image5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1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7.wmf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0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11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16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Circuits</a:t>
            </a:r>
            <a:br>
              <a:rPr lang="en-US" altLang="zh-TW" dirty="0"/>
            </a:br>
            <a:r>
              <a:rPr lang="en-US" altLang="zh-TW" dirty="0"/>
              <a:t>Lecture 4</a:t>
            </a:r>
            <a:r>
              <a:rPr lang="en-US" altLang="zh-TW" dirty="0" smtClean="0"/>
              <a:t>: Superposition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李宏毅 </a:t>
            </a:r>
            <a:r>
              <a:rPr lang="en-US" altLang="zh-TW" sz="3600" dirty="0"/>
              <a:t>Hung-</a:t>
            </a:r>
            <a:r>
              <a:rPr lang="en-US" altLang="zh-TW" sz="3600" dirty="0" err="1"/>
              <a:t>yi</a:t>
            </a:r>
            <a:r>
              <a:rPr lang="en-US" altLang="zh-TW" sz="3600" dirty="0"/>
              <a:t> </a:t>
            </a:r>
            <a:r>
              <a:rPr lang="en-US" altLang="zh-TW" sz="3600" dirty="0" smtClean="0"/>
              <a:t>Lee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484022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8" name="Picture 1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1810" y="1960774"/>
            <a:ext cx="3981450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Linearity </a:t>
            </a:r>
            <a:r>
              <a:rPr lang="en-US" altLang="zh-TW" dirty="0" smtClean="0"/>
              <a:t>- Example</a:t>
            </a:r>
            <a:endParaRPr lang="zh-TW" altLang="en-US" dirty="0"/>
          </a:p>
        </p:txBody>
      </p:sp>
      <p:graphicFrame>
        <p:nvGraphicFramePr>
          <p:cNvPr id="1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013969"/>
              </p:ext>
            </p:extLst>
          </p:nvPr>
        </p:nvGraphicFramePr>
        <p:xfrm>
          <a:off x="3439131" y="3998119"/>
          <a:ext cx="378882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9" name="方程式" r:id="rId4" imgW="152280" imgH="215640" progId="Equation.3">
                  <p:embed/>
                </p:oleObj>
              </mc:Choice>
              <mc:Fallback>
                <p:oleObj name="方程式" r:id="rId4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9131" y="3998119"/>
                        <a:ext cx="378882" cy="54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3459726"/>
              </p:ext>
            </p:extLst>
          </p:nvPr>
        </p:nvGraphicFramePr>
        <p:xfrm>
          <a:off x="5700260" y="1822450"/>
          <a:ext cx="4095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0" name="方程式" r:id="rId6" imgW="164880" imgH="215640" progId="Equation.3">
                  <p:embed/>
                </p:oleObj>
              </mc:Choice>
              <mc:Fallback>
                <p:oleObj name="方程式" r:id="rId6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0260" y="1822450"/>
                        <a:ext cx="409575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7799688"/>
              </p:ext>
            </p:extLst>
          </p:nvPr>
        </p:nvGraphicFramePr>
        <p:xfrm>
          <a:off x="4938260" y="4031795"/>
          <a:ext cx="4095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1" name="方程式" r:id="rId8" imgW="164880" imgH="228600" progId="Equation.3">
                  <p:embed/>
                </p:oleObj>
              </mc:Choice>
              <mc:Fallback>
                <p:oleObj name="方程式" r:id="rId8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8260" y="4031795"/>
                        <a:ext cx="40957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物件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0197588"/>
              </p:ext>
            </p:extLst>
          </p:nvPr>
        </p:nvGraphicFramePr>
        <p:xfrm>
          <a:off x="1946915" y="2142898"/>
          <a:ext cx="32131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2" name="方程式" r:id="rId10" imgW="1295280" imgH="228600" progId="Equation.3">
                  <p:embed/>
                </p:oleObj>
              </mc:Choice>
              <mc:Fallback>
                <p:oleObj name="方程式" r:id="rId10" imgW="129528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6915" y="2142898"/>
                        <a:ext cx="32131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938416" y="5077439"/>
            <a:ext cx="7055210" cy="138499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Any current (or voltage) for an element is the weighted sum of the voltage (or current) of the sources.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02600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Not apply on Power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TW" dirty="0" smtClean="0"/>
              <a:t>x</a:t>
            </a:r>
            <a:r>
              <a:rPr lang="en-US" altLang="zh-TW" baseline="-25000" dirty="0" smtClean="0"/>
              <a:t>i</a:t>
            </a:r>
            <a:r>
              <a:rPr lang="en-US" altLang="zh-TW" dirty="0" smtClean="0"/>
              <a:t>: current of independent current sources or voltage of independent voltage sources</a:t>
            </a:r>
          </a:p>
          <a:p>
            <a:pPr lvl="1"/>
            <a:endParaRPr lang="zh-TW" altLang="en-US" b="1" i="1" dirty="0"/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2383355"/>
              </p:ext>
            </p:extLst>
          </p:nvPr>
        </p:nvGraphicFramePr>
        <p:xfrm>
          <a:off x="2805659" y="5054854"/>
          <a:ext cx="5214937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9" name="方程式" r:id="rId3" imgW="1663560" imgH="457200" progId="Equation.3">
                  <p:embed/>
                </p:oleObj>
              </mc:Choice>
              <mc:Fallback>
                <p:oleObj name="方程式" r:id="rId3" imgW="1663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5659" y="5054854"/>
                        <a:ext cx="5214937" cy="1439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群組 10"/>
          <p:cNvGrpSpPr/>
          <p:nvPr/>
        </p:nvGrpSpPr>
        <p:grpSpPr>
          <a:xfrm>
            <a:off x="1100324" y="2693964"/>
            <a:ext cx="3468725" cy="1079500"/>
            <a:chOff x="3386229" y="3197466"/>
            <a:chExt cx="3468725" cy="1079500"/>
          </a:xfrm>
        </p:grpSpPr>
        <p:graphicFrame>
          <p:nvGraphicFramePr>
            <p:cNvPr id="4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9881935"/>
                </p:ext>
              </p:extLst>
            </p:nvPr>
          </p:nvGraphicFramePr>
          <p:xfrm>
            <a:off x="4703891" y="3197466"/>
            <a:ext cx="2151063" cy="1079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0" name="方程式" r:id="rId5" imgW="685800" imgH="342720" progId="Equation.3">
                    <p:embed/>
                  </p:oleObj>
                </mc:Choice>
                <mc:Fallback>
                  <p:oleObj name="方程式" r:id="rId5" imgW="685800" imgH="3427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03891" y="3197466"/>
                          <a:ext cx="2151063" cy="1079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文字方塊 6"/>
            <p:cNvSpPr txBox="1"/>
            <p:nvPr/>
          </p:nvSpPr>
          <p:spPr>
            <a:xfrm>
              <a:off x="3386229" y="3364039"/>
              <a:ext cx="13176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TW" sz="2400" dirty="0" smtClean="0"/>
                <a:t>Voltage:</a:t>
              </a:r>
              <a:endParaRPr lang="zh-TW" altLang="en-US" sz="2400" dirty="0"/>
            </a:p>
          </p:txBody>
        </p:sp>
      </p:grpSp>
      <p:grpSp>
        <p:nvGrpSpPr>
          <p:cNvPr id="12" name="群組 11"/>
          <p:cNvGrpSpPr/>
          <p:nvPr/>
        </p:nvGrpSpPr>
        <p:grpSpPr>
          <a:xfrm>
            <a:off x="4891314" y="2689637"/>
            <a:ext cx="3213093" cy="1079500"/>
            <a:chOff x="3521211" y="4248791"/>
            <a:chExt cx="3213093" cy="1079500"/>
          </a:xfrm>
        </p:grpSpPr>
        <p:graphicFrame>
          <p:nvGraphicFramePr>
            <p:cNvPr id="5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17726916"/>
                </p:ext>
              </p:extLst>
            </p:nvPr>
          </p:nvGraphicFramePr>
          <p:xfrm>
            <a:off x="4703891" y="4248791"/>
            <a:ext cx="2030413" cy="1079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1" name="方程式" r:id="rId7" imgW="647640" imgH="342720" progId="Equation.3">
                    <p:embed/>
                  </p:oleObj>
                </mc:Choice>
                <mc:Fallback>
                  <p:oleObj name="方程式" r:id="rId7" imgW="647640" imgH="3427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03891" y="4248791"/>
                          <a:ext cx="2030413" cy="1079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文字方塊 7"/>
            <p:cNvSpPr txBox="1"/>
            <p:nvPr/>
          </p:nvSpPr>
          <p:spPr>
            <a:xfrm>
              <a:off x="3521211" y="4415364"/>
              <a:ext cx="11826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TW" sz="2400" dirty="0" smtClean="0"/>
                <a:t>Current:</a:t>
              </a:r>
              <a:endParaRPr lang="zh-TW" altLang="en-US" sz="2400" dirty="0"/>
            </a:p>
          </p:txBody>
        </p:sp>
      </p:grpSp>
      <p:sp>
        <p:nvSpPr>
          <p:cNvPr id="9" name="文字方塊 8"/>
          <p:cNvSpPr txBox="1"/>
          <p:nvPr/>
        </p:nvSpPr>
        <p:spPr>
          <a:xfrm>
            <a:off x="998673" y="5543952"/>
            <a:ext cx="1806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 smtClean="0"/>
              <a:t>Power:</a:t>
            </a:r>
            <a:endParaRPr lang="zh-TW" altLang="en-US" sz="24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992544" y="4189655"/>
            <a:ext cx="1806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 smtClean="0"/>
              <a:t>Power:</a:t>
            </a:r>
            <a:endParaRPr lang="zh-TW" altLang="en-US" sz="2400" dirty="0"/>
          </a:p>
        </p:txBody>
      </p:sp>
      <p:graphicFrame>
        <p:nvGraphicFramePr>
          <p:cNvPr id="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7555133"/>
              </p:ext>
            </p:extLst>
          </p:nvPr>
        </p:nvGraphicFramePr>
        <p:xfrm>
          <a:off x="2781300" y="4040188"/>
          <a:ext cx="21907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" name="方程式" r:id="rId9" imgW="698400" imgH="342720" progId="Equation.3">
                  <p:embed/>
                </p:oleObj>
              </mc:Choice>
              <mc:Fallback>
                <p:oleObj name="方程式" r:id="rId9" imgW="6984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1300" y="4040188"/>
                        <a:ext cx="219075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2453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Proportionality Principle – One Independent Sources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521905"/>
              </p:ext>
            </p:extLst>
          </p:nvPr>
        </p:nvGraphicFramePr>
        <p:xfrm>
          <a:off x="469817" y="4431383"/>
          <a:ext cx="1435977" cy="649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2" name="方程式" r:id="rId3" imgW="507960" imgH="228600" progId="Equation.3">
                  <p:embed/>
                </p:oleObj>
              </mc:Choice>
              <mc:Fallback>
                <p:oleObj name="方程式" r:id="rId3" imgW="5079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817" y="4431383"/>
                        <a:ext cx="1435977" cy="6493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0700366"/>
              </p:ext>
            </p:extLst>
          </p:nvPr>
        </p:nvGraphicFramePr>
        <p:xfrm>
          <a:off x="2943313" y="4242687"/>
          <a:ext cx="1391246" cy="645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3" name="方程式" r:id="rId5" imgW="495000" imgH="228600" progId="Equation.3">
                  <p:embed/>
                </p:oleObj>
              </mc:Choice>
              <mc:Fallback>
                <p:oleObj name="方程式" r:id="rId5" imgW="495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3313" y="4242687"/>
                        <a:ext cx="1391246" cy="6458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0376165"/>
              </p:ext>
            </p:extLst>
          </p:nvPr>
        </p:nvGraphicFramePr>
        <p:xfrm>
          <a:off x="4874941" y="4236956"/>
          <a:ext cx="1202660" cy="6041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4" name="方程式" r:id="rId7" imgW="431640" imgH="215640" progId="Equation.3">
                  <p:embed/>
                </p:oleObj>
              </mc:Choice>
              <mc:Fallback>
                <p:oleObj name="方程式" r:id="rId7" imgW="4316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4941" y="4236956"/>
                        <a:ext cx="1202660" cy="6041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8944574"/>
              </p:ext>
            </p:extLst>
          </p:nvPr>
        </p:nvGraphicFramePr>
        <p:xfrm>
          <a:off x="2984307" y="5015298"/>
          <a:ext cx="1603295" cy="644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5" name="方程式" r:id="rId9" imgW="571320" imgH="228600" progId="Equation.3">
                  <p:embed/>
                </p:oleObj>
              </mc:Choice>
              <mc:Fallback>
                <p:oleObj name="方程式" r:id="rId9" imgW="5713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307" y="5015298"/>
                        <a:ext cx="1603295" cy="6447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9319803"/>
              </p:ext>
            </p:extLst>
          </p:nvPr>
        </p:nvGraphicFramePr>
        <p:xfrm>
          <a:off x="3016378" y="5819532"/>
          <a:ext cx="1655793" cy="624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6" name="方程式" r:id="rId11" imgW="609480" imgH="228600" progId="Equation.3">
                  <p:embed/>
                </p:oleObj>
              </mc:Choice>
              <mc:Fallback>
                <p:oleObj name="方程式" r:id="rId11" imgW="609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378" y="5819532"/>
                        <a:ext cx="1655793" cy="6243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0871950"/>
              </p:ext>
            </p:extLst>
          </p:nvPr>
        </p:nvGraphicFramePr>
        <p:xfrm>
          <a:off x="4882423" y="5009172"/>
          <a:ext cx="1280302" cy="6068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7" name="方程式" r:id="rId13" imgW="457200" imgH="215640" progId="Equation.3">
                  <p:embed/>
                </p:oleObj>
              </mc:Choice>
              <mc:Fallback>
                <p:oleObj name="方程式" r:id="rId13" imgW="4572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2423" y="5009172"/>
                        <a:ext cx="1280302" cy="6068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7264148"/>
              </p:ext>
            </p:extLst>
          </p:nvPr>
        </p:nvGraphicFramePr>
        <p:xfrm>
          <a:off x="4874941" y="5818214"/>
          <a:ext cx="1612439" cy="625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8" name="方程式" r:id="rId15" imgW="558720" imgH="215640" progId="Equation.3">
                  <p:embed/>
                </p:oleObj>
              </mc:Choice>
              <mc:Fallback>
                <p:oleObj name="方程式" r:id="rId15" imgW="5587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4941" y="5818214"/>
                        <a:ext cx="1612439" cy="6256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文字方塊 3"/>
          <p:cNvSpPr txBox="1"/>
          <p:nvPr/>
        </p:nvSpPr>
        <p:spPr>
          <a:xfrm>
            <a:off x="6200775" y="2371631"/>
            <a:ext cx="26733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Find i</a:t>
            </a:r>
            <a:r>
              <a:rPr lang="en-US" altLang="zh-TW" sz="2800" baseline="-25000" dirty="0" smtClean="0"/>
              <a:t>1</a:t>
            </a:r>
            <a:r>
              <a:rPr lang="en-US" altLang="zh-TW" sz="2800" dirty="0" smtClean="0"/>
              <a:t> and v</a:t>
            </a:r>
            <a:r>
              <a:rPr lang="en-US" altLang="zh-TW" sz="2800" baseline="-25000" dirty="0" smtClean="0"/>
              <a:t>1</a:t>
            </a:r>
            <a:r>
              <a:rPr lang="en-US" altLang="zh-TW" sz="2800" dirty="0" smtClean="0"/>
              <a:t> when v</a:t>
            </a:r>
            <a:r>
              <a:rPr lang="en-US" altLang="zh-TW" sz="2800" baseline="-25000" dirty="0" smtClean="0"/>
              <a:t>s</a:t>
            </a:r>
            <a:r>
              <a:rPr lang="en-US" altLang="zh-TW" sz="2800" dirty="0" smtClean="0"/>
              <a:t> is 9V, 72V and 0.9V</a:t>
            </a:r>
            <a:endParaRPr lang="zh-TW" altLang="en-US" sz="2800" dirty="0"/>
          </a:p>
        </p:txBody>
      </p:sp>
      <p:grpSp>
        <p:nvGrpSpPr>
          <p:cNvPr id="16" name="群組 15"/>
          <p:cNvGrpSpPr/>
          <p:nvPr/>
        </p:nvGrpSpPr>
        <p:grpSpPr>
          <a:xfrm>
            <a:off x="333829" y="1695959"/>
            <a:ext cx="5572125" cy="2279798"/>
            <a:chOff x="118564" y="1892390"/>
            <a:chExt cx="5572125" cy="2279798"/>
          </a:xfrm>
        </p:grpSpPr>
        <p:pic>
          <p:nvPicPr>
            <p:cNvPr id="15" name="圖片 14"/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118564" y="1892390"/>
              <a:ext cx="5572125" cy="2219325"/>
            </a:xfrm>
            <a:prstGeom prst="rect">
              <a:avLst/>
            </a:prstGeom>
          </p:spPr>
        </p:pic>
        <p:sp>
          <p:nvSpPr>
            <p:cNvPr id="14" name="矩形 13"/>
            <p:cNvSpPr/>
            <p:nvPr/>
          </p:nvSpPr>
          <p:spPr>
            <a:xfrm>
              <a:off x="914399" y="2012471"/>
              <a:ext cx="3687097" cy="215971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b="1" i="1" dirty="0" smtClean="0"/>
                <a:t>Complex</a:t>
              </a:r>
            </a:p>
            <a:p>
              <a:pPr algn="ctr"/>
              <a:r>
                <a:rPr lang="en-US" altLang="zh-TW" sz="3200" b="1" i="1" dirty="0" smtClean="0"/>
                <a:t>Circuit</a:t>
              </a:r>
              <a:endParaRPr lang="zh-TW" altLang="en-US" sz="3200" b="1" i="1" dirty="0"/>
            </a:p>
          </p:txBody>
        </p:sp>
      </p:grpSp>
      <p:graphicFrame>
        <p:nvGraphicFramePr>
          <p:cNvPr id="1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329377"/>
              </p:ext>
            </p:extLst>
          </p:nvPr>
        </p:nvGraphicFramePr>
        <p:xfrm>
          <a:off x="415330" y="5076945"/>
          <a:ext cx="1544637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9" name="方程式" r:id="rId18" imgW="545760" imgH="228600" progId="Equation.3">
                  <p:embed/>
                </p:oleObj>
              </mc:Choice>
              <mc:Fallback>
                <p:oleObj name="方程式" r:id="rId18" imgW="545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330" y="5076945"/>
                        <a:ext cx="1544637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005481"/>
              </p:ext>
            </p:extLst>
          </p:nvPr>
        </p:nvGraphicFramePr>
        <p:xfrm>
          <a:off x="6642455" y="4254587"/>
          <a:ext cx="1438786" cy="571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50" name="方程式" r:id="rId20" imgW="545760" imgH="215640" progId="Equation.3">
                  <p:embed/>
                </p:oleObj>
              </mc:Choice>
              <mc:Fallback>
                <p:oleObj name="方程式" r:id="rId20" imgW="5457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2455" y="4254587"/>
                        <a:ext cx="1438786" cy="5717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2060739"/>
              </p:ext>
            </p:extLst>
          </p:nvPr>
        </p:nvGraphicFramePr>
        <p:xfrm>
          <a:off x="6626225" y="5000625"/>
          <a:ext cx="1473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51" name="方程式" r:id="rId22" imgW="558720" imgH="215640" progId="Equation.3">
                  <p:embed/>
                </p:oleObj>
              </mc:Choice>
              <mc:Fallback>
                <p:oleObj name="方程式" r:id="rId22" imgW="5587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6225" y="5000625"/>
                        <a:ext cx="14732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0352297"/>
              </p:ext>
            </p:extLst>
          </p:nvPr>
        </p:nvGraphicFramePr>
        <p:xfrm>
          <a:off x="6846888" y="5800725"/>
          <a:ext cx="1319212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52" name="方程式" r:id="rId24" imgW="457200" imgH="215640" progId="Equation.3">
                  <p:embed/>
                </p:oleObj>
              </mc:Choice>
              <mc:Fallback>
                <p:oleObj name="方程式" r:id="rId24" imgW="4572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6888" y="5800725"/>
                        <a:ext cx="1319212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712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Superposition </a:t>
            </a:r>
            <a:r>
              <a:rPr lang="en-US" altLang="zh-TW" dirty="0"/>
              <a:t>Principle</a:t>
            </a:r>
            <a:r>
              <a:rPr lang="en-US" altLang="zh-TW" dirty="0" smtClean="0"/>
              <a:t> – </a:t>
            </a:r>
            <a:r>
              <a:rPr lang="en-US" altLang="zh-TW" dirty="0"/>
              <a:t>Multiple Independent </a:t>
            </a:r>
            <a:r>
              <a:rPr lang="en-US" altLang="zh-TW" dirty="0" smtClean="0"/>
              <a:t>Sources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Example 2.10</a:t>
            </a:r>
          </a:p>
          <a:p>
            <a:pPr lvl="1"/>
            <a:r>
              <a:rPr lang="en-US" altLang="zh-TW" sz="2800" dirty="0" smtClean="0"/>
              <a:t>Find i</a:t>
            </a:r>
            <a:r>
              <a:rPr lang="en-US" altLang="zh-TW" sz="2800" baseline="-25000" dirty="0" smtClean="0"/>
              <a:t>1</a:t>
            </a:r>
            <a:endParaRPr lang="zh-TW" altLang="en-US" sz="2800" baseline="-250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2925" y="1825625"/>
            <a:ext cx="4162425" cy="3048000"/>
          </a:xfrm>
          <a:prstGeom prst="rect">
            <a:avLst/>
          </a:prstGeom>
        </p:spPr>
      </p:pic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4159355"/>
              </p:ext>
            </p:extLst>
          </p:nvPr>
        </p:nvGraphicFramePr>
        <p:xfrm>
          <a:off x="4382559" y="4001294"/>
          <a:ext cx="378882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33" name="方程式" r:id="rId4" imgW="152280" imgH="215640" progId="Equation.3">
                  <p:embed/>
                </p:oleObj>
              </mc:Choice>
              <mc:Fallback>
                <p:oleObj name="方程式" r:id="rId4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2559" y="4001294"/>
                        <a:ext cx="378882" cy="54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3130401"/>
              </p:ext>
            </p:extLst>
          </p:nvPr>
        </p:nvGraphicFramePr>
        <p:xfrm>
          <a:off x="6643688" y="1825625"/>
          <a:ext cx="4095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34" name="方程式" r:id="rId6" imgW="164880" imgH="215640" progId="Equation.3">
                  <p:embed/>
                </p:oleObj>
              </mc:Choice>
              <mc:Fallback>
                <p:oleObj name="方程式" r:id="rId6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688" y="1825625"/>
                        <a:ext cx="409575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349745"/>
              </p:ext>
            </p:extLst>
          </p:nvPr>
        </p:nvGraphicFramePr>
        <p:xfrm>
          <a:off x="5881688" y="3962400"/>
          <a:ext cx="4095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35" name="方程式" r:id="rId8" imgW="164880" imgH="228600" progId="Equation.3">
                  <p:embed/>
                </p:oleObj>
              </mc:Choice>
              <mc:Fallback>
                <p:oleObj name="方程式" r:id="rId8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1688" y="3962400"/>
                        <a:ext cx="40957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9992292"/>
              </p:ext>
            </p:extLst>
          </p:nvPr>
        </p:nvGraphicFramePr>
        <p:xfrm>
          <a:off x="628650" y="2668229"/>
          <a:ext cx="32131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36" name="方程式" r:id="rId10" imgW="1295280" imgH="228600" progId="Equation.3">
                  <p:embed/>
                </p:oleObj>
              </mc:Choice>
              <mc:Fallback>
                <p:oleObj name="方程式" r:id="rId10" imgW="1295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2668229"/>
                        <a:ext cx="32131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9107651"/>
              </p:ext>
            </p:extLst>
          </p:nvPr>
        </p:nvGraphicFramePr>
        <p:xfrm>
          <a:off x="971683" y="3278623"/>
          <a:ext cx="236378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37" name="方程式" r:id="rId12" imgW="952200" imgH="228600" progId="Equation.3">
                  <p:embed/>
                </p:oleObj>
              </mc:Choice>
              <mc:Fallback>
                <p:oleObj name="方程式" r:id="rId12" imgW="952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83" y="3278623"/>
                        <a:ext cx="2363787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557105" y="3850123"/>
            <a:ext cx="37356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We can find i</a:t>
            </a:r>
            <a:r>
              <a:rPr lang="en-US" altLang="zh-TW" sz="2800" baseline="-25000" dirty="0" smtClean="0"/>
              <a:t>1-1</a:t>
            </a:r>
            <a:r>
              <a:rPr lang="en-US" altLang="zh-TW" sz="2800" dirty="0" smtClean="0"/>
              <a:t>, i</a:t>
            </a:r>
            <a:r>
              <a:rPr lang="en-US" altLang="zh-TW" sz="2800" baseline="-25000" dirty="0" smtClean="0"/>
              <a:t>1-2</a:t>
            </a:r>
            <a:r>
              <a:rPr lang="en-US" altLang="zh-TW" sz="2800" dirty="0" smtClean="0"/>
              <a:t>, i</a:t>
            </a:r>
            <a:r>
              <a:rPr lang="en-US" altLang="zh-TW" sz="2800" baseline="-25000" dirty="0" smtClean="0"/>
              <a:t>1-3</a:t>
            </a:r>
            <a:r>
              <a:rPr lang="en-US" altLang="zh-TW" sz="2800" dirty="0" smtClean="0"/>
              <a:t> separately. </a:t>
            </a:r>
            <a:endParaRPr lang="zh-TW" altLang="en-US" sz="28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1467639" y="5277075"/>
            <a:ext cx="3735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When x</a:t>
            </a:r>
            <a:r>
              <a:rPr lang="en-US" altLang="zh-TW" sz="2800" baseline="-25000" dirty="0" smtClean="0"/>
              <a:t>2</a:t>
            </a:r>
            <a:r>
              <a:rPr lang="en-US" altLang="zh-TW" sz="2800" dirty="0" smtClean="0"/>
              <a:t>=0 and x</a:t>
            </a:r>
            <a:r>
              <a:rPr lang="en-US" altLang="zh-TW" sz="2800" baseline="-25000" dirty="0" smtClean="0"/>
              <a:t>3</a:t>
            </a:r>
            <a:r>
              <a:rPr lang="en-US" altLang="zh-TW" sz="2800" dirty="0" smtClean="0"/>
              <a:t>=0, </a:t>
            </a:r>
            <a:endParaRPr lang="zh-TW" altLang="en-US" sz="28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2544864" y="5836233"/>
            <a:ext cx="6245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The current through 2</a:t>
            </a:r>
            <a:r>
              <a:rPr lang="el-GR" altLang="zh-TW" sz="2800" dirty="0" smtClean="0">
                <a:latin typeface="Calibri" panose="020F0502020204030204" pitchFamily="34" charset="0"/>
              </a:rPr>
              <a:t>Ω</a:t>
            </a:r>
            <a:r>
              <a:rPr lang="en-US" altLang="zh-TW" sz="2800" dirty="0" smtClean="0">
                <a:latin typeface="Calibri" panose="020F0502020204030204" pitchFamily="34" charset="0"/>
              </a:rPr>
              <a:t> is i</a:t>
            </a:r>
            <a:r>
              <a:rPr lang="en-US" altLang="zh-TW" sz="2800" baseline="-25000" dirty="0" smtClean="0">
                <a:latin typeface="Calibri" panose="020F0502020204030204" pitchFamily="34" charset="0"/>
              </a:rPr>
              <a:t>1-1</a:t>
            </a:r>
            <a:r>
              <a:rPr lang="en-US" altLang="zh-TW" sz="2800" dirty="0" smtClean="0">
                <a:latin typeface="Calibri" panose="020F0502020204030204" pitchFamily="34" charset="0"/>
              </a:rPr>
              <a:t>.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688220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Superposition Principle</a:t>
            </a:r>
            <a:r>
              <a:rPr lang="en-US" altLang="zh-TW" dirty="0" smtClean="0"/>
              <a:t> </a:t>
            </a:r>
            <a:r>
              <a:rPr lang="en-US" altLang="zh-TW" dirty="0"/>
              <a:t>– Multiple Independent Sources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Example 2.10</a:t>
            </a:r>
          </a:p>
          <a:p>
            <a:pPr lvl="1"/>
            <a:r>
              <a:rPr lang="en-US" altLang="zh-TW" sz="2800" dirty="0"/>
              <a:t>Find i</a:t>
            </a:r>
            <a:r>
              <a:rPr lang="en-US" altLang="zh-TW" sz="2800" baseline="-25000" dirty="0"/>
              <a:t>1</a:t>
            </a:r>
            <a:endParaRPr lang="zh-TW" altLang="en-US" sz="2800" baseline="-25000" dirty="0"/>
          </a:p>
          <a:p>
            <a:endParaRPr lang="zh-TW" altLang="en-US" dirty="0"/>
          </a:p>
        </p:txBody>
      </p:sp>
      <p:grpSp>
        <p:nvGrpSpPr>
          <p:cNvPr id="11" name="群組 10"/>
          <p:cNvGrpSpPr/>
          <p:nvPr/>
        </p:nvGrpSpPr>
        <p:grpSpPr>
          <a:xfrm>
            <a:off x="4206754" y="1568383"/>
            <a:ext cx="4787244" cy="3342692"/>
            <a:chOff x="3959928" y="1532133"/>
            <a:chExt cx="4787244" cy="3342692"/>
          </a:xfrm>
        </p:grpSpPr>
        <p:pic>
          <p:nvPicPr>
            <p:cNvPr id="10" name="圖片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59928" y="1825625"/>
              <a:ext cx="4787244" cy="3049200"/>
            </a:xfrm>
            <a:prstGeom prst="rect">
              <a:avLst/>
            </a:prstGeom>
          </p:spPr>
        </p:pic>
        <p:graphicFrame>
          <p:nvGraphicFramePr>
            <p:cNvPr id="4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25069334"/>
                </p:ext>
              </p:extLst>
            </p:nvPr>
          </p:nvGraphicFramePr>
          <p:xfrm>
            <a:off x="4302961" y="4001294"/>
            <a:ext cx="378882" cy="540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00" name="方程式" r:id="rId4" imgW="152280" imgH="215640" progId="Equation.3">
                    <p:embed/>
                  </p:oleObj>
                </mc:Choice>
                <mc:Fallback>
                  <p:oleObj name="方程式" r:id="rId4" imgW="1522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02961" y="4001294"/>
                          <a:ext cx="378882" cy="540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3680989"/>
                </p:ext>
              </p:extLst>
            </p:nvPr>
          </p:nvGraphicFramePr>
          <p:xfrm>
            <a:off x="6684160" y="1532133"/>
            <a:ext cx="1008062" cy="539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01" name="方程式" r:id="rId6" imgW="406080" imgH="215640" progId="Equation.3">
                    <p:embed/>
                  </p:oleObj>
                </mc:Choice>
                <mc:Fallback>
                  <p:oleObj name="方程式" r:id="rId6" imgW="4060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84160" y="1532133"/>
                          <a:ext cx="1008062" cy="539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27778860"/>
                </p:ext>
              </p:extLst>
            </p:nvPr>
          </p:nvGraphicFramePr>
          <p:xfrm>
            <a:off x="5849519" y="4041426"/>
            <a:ext cx="1008062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02" name="方程式" r:id="rId8" imgW="406080" imgH="228600" progId="Equation.3">
                    <p:embed/>
                  </p:oleObj>
                </mc:Choice>
                <mc:Fallback>
                  <p:oleObj name="方程式" r:id="rId8" imgW="4060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49519" y="4041426"/>
                          <a:ext cx="1008062" cy="571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9856884"/>
              </p:ext>
            </p:extLst>
          </p:nvPr>
        </p:nvGraphicFramePr>
        <p:xfrm>
          <a:off x="628650" y="2668229"/>
          <a:ext cx="32131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03" name="方程式" r:id="rId10" imgW="1295280" imgH="228600" progId="Equation.3">
                  <p:embed/>
                </p:oleObj>
              </mc:Choice>
              <mc:Fallback>
                <p:oleObj name="方程式" r:id="rId10" imgW="1295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2668229"/>
                        <a:ext cx="32131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7983303"/>
              </p:ext>
            </p:extLst>
          </p:nvPr>
        </p:nvGraphicFramePr>
        <p:xfrm>
          <a:off x="971683" y="3278623"/>
          <a:ext cx="236378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04" name="方程式" r:id="rId12" imgW="952200" imgH="228600" progId="Equation.3">
                  <p:embed/>
                </p:oleObj>
              </mc:Choice>
              <mc:Fallback>
                <p:oleObj name="方程式" r:id="rId12" imgW="952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83" y="3278623"/>
                        <a:ext cx="2363787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557105" y="3850123"/>
            <a:ext cx="37356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We can find i</a:t>
            </a:r>
            <a:r>
              <a:rPr lang="en-US" altLang="zh-TW" sz="2800" baseline="-25000" dirty="0" smtClean="0"/>
              <a:t>1-1</a:t>
            </a:r>
            <a:r>
              <a:rPr lang="en-US" altLang="zh-TW" sz="2800" dirty="0" smtClean="0"/>
              <a:t>, i</a:t>
            </a:r>
            <a:r>
              <a:rPr lang="en-US" altLang="zh-TW" sz="2800" baseline="-25000" dirty="0" smtClean="0"/>
              <a:t>1-2</a:t>
            </a:r>
            <a:r>
              <a:rPr lang="en-US" altLang="zh-TW" sz="2800" dirty="0" smtClean="0"/>
              <a:t>, i</a:t>
            </a:r>
            <a:r>
              <a:rPr lang="en-US" altLang="zh-TW" sz="2800" baseline="-25000" dirty="0" smtClean="0"/>
              <a:t>1-3</a:t>
            </a:r>
            <a:r>
              <a:rPr lang="en-US" altLang="zh-TW" sz="2800" dirty="0" smtClean="0"/>
              <a:t> separately. </a:t>
            </a:r>
            <a:endParaRPr lang="zh-TW" altLang="en-US" sz="2800" dirty="0"/>
          </a:p>
        </p:txBody>
      </p:sp>
      <p:grpSp>
        <p:nvGrpSpPr>
          <p:cNvPr id="15" name="群組 14"/>
          <p:cNvGrpSpPr/>
          <p:nvPr/>
        </p:nvGrpSpPr>
        <p:grpSpPr>
          <a:xfrm>
            <a:off x="1342403" y="4974060"/>
            <a:ext cx="6092614" cy="954108"/>
            <a:chOff x="1378139" y="4865559"/>
            <a:chExt cx="6092614" cy="954108"/>
          </a:xfrm>
        </p:grpSpPr>
        <p:sp>
          <p:nvSpPr>
            <p:cNvPr id="12" name="文字方塊 11"/>
            <p:cNvSpPr txBox="1"/>
            <p:nvPr/>
          </p:nvSpPr>
          <p:spPr>
            <a:xfrm>
              <a:off x="1378139" y="4865560"/>
              <a:ext cx="3552758" cy="954107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/>
                <a:t>Current of current source set to be zero.</a:t>
              </a:r>
              <a:endParaRPr lang="zh-TW" altLang="en-US" sz="2800" dirty="0"/>
            </a:p>
          </p:txBody>
        </p:sp>
        <p:sp>
          <p:nvSpPr>
            <p:cNvPr id="13" name="向右箭號 12"/>
            <p:cNvSpPr/>
            <p:nvPr/>
          </p:nvSpPr>
          <p:spPr>
            <a:xfrm>
              <a:off x="4985969" y="5027307"/>
              <a:ext cx="802057" cy="63294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文字方塊 13"/>
            <p:cNvSpPr txBox="1"/>
            <p:nvPr/>
          </p:nvSpPr>
          <p:spPr>
            <a:xfrm>
              <a:off x="5841102" y="4865559"/>
              <a:ext cx="1629651" cy="95410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 smtClean="0"/>
                <a:t>Open Circuit</a:t>
              </a:r>
              <a:endParaRPr lang="zh-TW" altLang="en-US" sz="2800" dirty="0"/>
            </a:p>
          </p:txBody>
        </p:sp>
      </p:grpSp>
      <p:graphicFrame>
        <p:nvGraphicFramePr>
          <p:cNvPr id="1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9566232"/>
              </p:ext>
            </p:extLst>
          </p:nvPr>
        </p:nvGraphicFramePr>
        <p:xfrm>
          <a:off x="2532074" y="6121196"/>
          <a:ext cx="403542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05" name="方程式" r:id="rId14" imgW="1625400" imgH="215640" progId="Equation.3">
                  <p:embed/>
                </p:oleObj>
              </mc:Choice>
              <mc:Fallback>
                <p:oleObj name="方程式" r:id="rId14" imgW="1625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2074" y="6121196"/>
                        <a:ext cx="4035425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0416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Superposition Principle</a:t>
            </a:r>
            <a:r>
              <a:rPr lang="en-US" altLang="zh-TW" dirty="0" smtClean="0"/>
              <a:t> </a:t>
            </a:r>
            <a:r>
              <a:rPr lang="en-US" altLang="zh-TW" dirty="0"/>
              <a:t>– Multiple Independent Sources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Example 2.10</a:t>
            </a:r>
          </a:p>
          <a:p>
            <a:pPr lvl="1"/>
            <a:r>
              <a:rPr lang="en-US" altLang="zh-TW" sz="2800" dirty="0" smtClean="0"/>
              <a:t>Find i</a:t>
            </a:r>
            <a:r>
              <a:rPr lang="en-US" altLang="zh-TW" sz="2800" baseline="-25000" dirty="0" smtClean="0"/>
              <a:t>1</a:t>
            </a:r>
            <a:endParaRPr lang="zh-TW" altLang="en-US" sz="2800" baseline="-250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2925" y="1825625"/>
            <a:ext cx="4162425" cy="3048000"/>
          </a:xfrm>
          <a:prstGeom prst="rect">
            <a:avLst/>
          </a:prstGeom>
        </p:spPr>
      </p:pic>
      <p:graphicFrame>
        <p:nvGraphicFramePr>
          <p:cNvPr id="6" name="Object 6"/>
          <p:cNvGraphicFramePr>
            <a:graphicFrameLocks noChangeAspect="1"/>
          </p:cNvGraphicFramePr>
          <p:nvPr>
            <p:extLst/>
          </p:nvPr>
        </p:nvGraphicFramePr>
        <p:xfrm>
          <a:off x="4382559" y="4001294"/>
          <a:ext cx="378882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59" name="方程式" r:id="rId4" imgW="152280" imgH="215640" progId="Equation.3">
                  <p:embed/>
                </p:oleObj>
              </mc:Choice>
              <mc:Fallback>
                <p:oleObj name="方程式" r:id="rId4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2559" y="4001294"/>
                        <a:ext cx="378882" cy="54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6643688" y="1825625"/>
          <a:ext cx="4095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60" name="方程式" r:id="rId6" imgW="164880" imgH="215640" progId="Equation.3">
                  <p:embed/>
                </p:oleObj>
              </mc:Choice>
              <mc:Fallback>
                <p:oleObj name="方程式" r:id="rId6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688" y="1825625"/>
                        <a:ext cx="409575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>
            <p:extLst/>
          </p:nvPr>
        </p:nvGraphicFramePr>
        <p:xfrm>
          <a:off x="5881688" y="3962400"/>
          <a:ext cx="4095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61" name="方程式" r:id="rId8" imgW="164880" imgH="228600" progId="Equation.3">
                  <p:embed/>
                </p:oleObj>
              </mc:Choice>
              <mc:Fallback>
                <p:oleObj name="方程式" r:id="rId8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1688" y="3962400"/>
                        <a:ext cx="40957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>
            <p:extLst/>
          </p:nvPr>
        </p:nvGraphicFramePr>
        <p:xfrm>
          <a:off x="628650" y="2668229"/>
          <a:ext cx="32131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62" name="方程式" r:id="rId10" imgW="1295280" imgH="228600" progId="Equation.3">
                  <p:embed/>
                </p:oleObj>
              </mc:Choice>
              <mc:Fallback>
                <p:oleObj name="方程式" r:id="rId10" imgW="1295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2668229"/>
                        <a:ext cx="32131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>
            <p:extLst/>
          </p:nvPr>
        </p:nvGraphicFramePr>
        <p:xfrm>
          <a:off x="971683" y="3278623"/>
          <a:ext cx="236378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63" name="方程式" r:id="rId12" imgW="952200" imgH="228600" progId="Equation.3">
                  <p:embed/>
                </p:oleObj>
              </mc:Choice>
              <mc:Fallback>
                <p:oleObj name="方程式" r:id="rId12" imgW="952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83" y="3278623"/>
                        <a:ext cx="2363787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557105" y="3850123"/>
            <a:ext cx="37356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We can find i</a:t>
            </a:r>
            <a:r>
              <a:rPr lang="en-US" altLang="zh-TW" sz="2800" baseline="-25000" dirty="0" smtClean="0"/>
              <a:t>1-1</a:t>
            </a:r>
            <a:r>
              <a:rPr lang="en-US" altLang="zh-TW" sz="2800" dirty="0" smtClean="0"/>
              <a:t>, i</a:t>
            </a:r>
            <a:r>
              <a:rPr lang="en-US" altLang="zh-TW" sz="2800" baseline="-25000" dirty="0" smtClean="0"/>
              <a:t>1-2</a:t>
            </a:r>
            <a:r>
              <a:rPr lang="en-US" altLang="zh-TW" sz="2800" dirty="0" smtClean="0"/>
              <a:t>, i</a:t>
            </a:r>
            <a:r>
              <a:rPr lang="en-US" altLang="zh-TW" sz="2800" baseline="-25000" dirty="0" smtClean="0"/>
              <a:t>1-3</a:t>
            </a:r>
            <a:r>
              <a:rPr lang="en-US" altLang="zh-TW" sz="2800" dirty="0" smtClean="0"/>
              <a:t> separately. </a:t>
            </a:r>
            <a:endParaRPr lang="zh-TW" altLang="en-US" sz="28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971683" y="5146966"/>
            <a:ext cx="49100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To find i</a:t>
            </a:r>
            <a:r>
              <a:rPr lang="en-US" altLang="zh-TW" sz="2800" baseline="-25000" dirty="0" smtClean="0"/>
              <a:t>1-2</a:t>
            </a:r>
            <a:r>
              <a:rPr lang="en-US" altLang="zh-TW" sz="2800" dirty="0" smtClean="0"/>
              <a:t>, we set x</a:t>
            </a:r>
            <a:r>
              <a:rPr lang="en-US" altLang="zh-TW" sz="2800" baseline="-25000" dirty="0"/>
              <a:t>1</a:t>
            </a:r>
            <a:r>
              <a:rPr lang="en-US" altLang="zh-TW" sz="2800" dirty="0" smtClean="0"/>
              <a:t>=0 and x</a:t>
            </a:r>
            <a:r>
              <a:rPr lang="en-US" altLang="zh-TW" sz="2800" baseline="-25000" dirty="0" smtClean="0"/>
              <a:t>3</a:t>
            </a:r>
            <a:r>
              <a:rPr lang="en-US" altLang="zh-TW" sz="2800" dirty="0" smtClean="0"/>
              <a:t>=0.</a:t>
            </a:r>
            <a:endParaRPr lang="zh-TW" altLang="en-US" sz="28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2270175" y="5747947"/>
            <a:ext cx="6245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Now the current through 2</a:t>
            </a:r>
            <a:r>
              <a:rPr lang="el-GR" altLang="zh-TW" sz="2800" dirty="0" smtClean="0">
                <a:latin typeface="Calibri" panose="020F0502020204030204" pitchFamily="34" charset="0"/>
              </a:rPr>
              <a:t>Ω</a:t>
            </a:r>
            <a:r>
              <a:rPr lang="en-US" altLang="zh-TW" sz="2800" dirty="0" smtClean="0">
                <a:latin typeface="Calibri" panose="020F0502020204030204" pitchFamily="34" charset="0"/>
              </a:rPr>
              <a:t> is i</a:t>
            </a:r>
            <a:r>
              <a:rPr lang="en-US" altLang="zh-TW" sz="2800" baseline="-25000" dirty="0" smtClean="0">
                <a:latin typeface="Calibri" panose="020F0502020204030204" pitchFamily="34" charset="0"/>
              </a:rPr>
              <a:t>1-2</a:t>
            </a:r>
            <a:r>
              <a:rPr lang="en-US" altLang="zh-TW" sz="2800" dirty="0" smtClean="0">
                <a:latin typeface="Calibri" panose="020F0502020204030204" pitchFamily="34" charset="0"/>
              </a:rPr>
              <a:t>.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6720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圖片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1208" y="1634720"/>
            <a:ext cx="4067175" cy="291465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Superposition Principle</a:t>
            </a:r>
            <a:r>
              <a:rPr lang="en-US" altLang="zh-TW" dirty="0" smtClean="0"/>
              <a:t> </a:t>
            </a:r>
            <a:r>
              <a:rPr lang="en-US" altLang="zh-TW" dirty="0"/>
              <a:t>– Multiple Independent Sources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Example 2.10</a:t>
            </a:r>
          </a:p>
          <a:p>
            <a:pPr lvl="1"/>
            <a:r>
              <a:rPr lang="en-US" altLang="zh-TW" sz="2800" dirty="0"/>
              <a:t>Find i</a:t>
            </a:r>
            <a:r>
              <a:rPr lang="en-US" altLang="zh-TW" sz="2800" baseline="-25000" dirty="0"/>
              <a:t>1</a:t>
            </a:r>
            <a:endParaRPr lang="zh-TW" altLang="en-US" sz="2800" baseline="-25000" dirty="0"/>
          </a:p>
          <a:p>
            <a:endParaRPr lang="zh-TW" altLang="en-US" dirty="0"/>
          </a:p>
        </p:txBody>
      </p:sp>
      <p:grpSp>
        <p:nvGrpSpPr>
          <p:cNvPr id="11" name="群組 10"/>
          <p:cNvGrpSpPr/>
          <p:nvPr/>
        </p:nvGrpSpPr>
        <p:grpSpPr>
          <a:xfrm>
            <a:off x="4549786" y="1614768"/>
            <a:ext cx="2647761" cy="2812180"/>
            <a:chOff x="4051155" y="1561879"/>
            <a:chExt cx="2647761" cy="2812180"/>
          </a:xfrm>
        </p:grpSpPr>
        <p:graphicFrame>
          <p:nvGraphicFramePr>
            <p:cNvPr id="4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53739567"/>
                </p:ext>
              </p:extLst>
            </p:nvPr>
          </p:nvGraphicFramePr>
          <p:xfrm>
            <a:off x="4051155" y="3818434"/>
            <a:ext cx="981075" cy="539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48" name="方程式" r:id="rId4" imgW="393480" imgH="215640" progId="Equation.3">
                    <p:embed/>
                  </p:oleObj>
                </mc:Choice>
                <mc:Fallback>
                  <p:oleObj name="方程式" r:id="rId4" imgW="3934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51155" y="3818434"/>
                          <a:ext cx="981075" cy="539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85337237"/>
                </p:ext>
              </p:extLst>
            </p:nvPr>
          </p:nvGraphicFramePr>
          <p:xfrm>
            <a:off x="6289341" y="1561879"/>
            <a:ext cx="409575" cy="539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49" name="方程式" r:id="rId6" imgW="164880" imgH="215640" progId="Equation.3">
                    <p:embed/>
                  </p:oleObj>
                </mc:Choice>
                <mc:Fallback>
                  <p:oleObj name="方程式" r:id="rId6" imgW="1648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89341" y="1561879"/>
                          <a:ext cx="409575" cy="539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74036441"/>
                </p:ext>
              </p:extLst>
            </p:nvPr>
          </p:nvGraphicFramePr>
          <p:xfrm>
            <a:off x="5558540" y="3802559"/>
            <a:ext cx="1008062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50" name="方程式" r:id="rId8" imgW="406080" imgH="228600" progId="Equation.3">
                    <p:embed/>
                  </p:oleObj>
                </mc:Choice>
                <mc:Fallback>
                  <p:oleObj name="方程式" r:id="rId8" imgW="4060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58540" y="3802559"/>
                          <a:ext cx="1008062" cy="571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628650" y="2668229"/>
          <a:ext cx="32131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51" name="方程式" r:id="rId10" imgW="1295280" imgH="228600" progId="Equation.3">
                  <p:embed/>
                </p:oleObj>
              </mc:Choice>
              <mc:Fallback>
                <p:oleObj name="方程式" r:id="rId10" imgW="1295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2668229"/>
                        <a:ext cx="32131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>
            <p:extLst/>
          </p:nvPr>
        </p:nvGraphicFramePr>
        <p:xfrm>
          <a:off x="971683" y="3278623"/>
          <a:ext cx="236378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52" name="方程式" r:id="rId12" imgW="952200" imgH="228600" progId="Equation.3">
                  <p:embed/>
                </p:oleObj>
              </mc:Choice>
              <mc:Fallback>
                <p:oleObj name="方程式" r:id="rId12" imgW="952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83" y="3278623"/>
                        <a:ext cx="2363787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557105" y="3850123"/>
            <a:ext cx="37356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We can find i</a:t>
            </a:r>
            <a:r>
              <a:rPr lang="en-US" altLang="zh-TW" sz="2800" baseline="-25000" dirty="0" smtClean="0"/>
              <a:t>1-1</a:t>
            </a:r>
            <a:r>
              <a:rPr lang="en-US" altLang="zh-TW" sz="2800" dirty="0" smtClean="0"/>
              <a:t>, i</a:t>
            </a:r>
            <a:r>
              <a:rPr lang="en-US" altLang="zh-TW" sz="2800" baseline="-25000" dirty="0" smtClean="0"/>
              <a:t>1-2</a:t>
            </a:r>
            <a:r>
              <a:rPr lang="en-US" altLang="zh-TW" sz="2800" dirty="0" smtClean="0"/>
              <a:t>, i</a:t>
            </a:r>
            <a:r>
              <a:rPr lang="en-US" altLang="zh-TW" sz="2800" baseline="-25000" dirty="0" smtClean="0"/>
              <a:t>1-3</a:t>
            </a:r>
            <a:r>
              <a:rPr lang="en-US" altLang="zh-TW" sz="2800" dirty="0" smtClean="0"/>
              <a:t> separately. </a:t>
            </a:r>
            <a:endParaRPr lang="zh-TW" altLang="en-US" sz="2800" dirty="0"/>
          </a:p>
        </p:txBody>
      </p:sp>
      <p:grpSp>
        <p:nvGrpSpPr>
          <p:cNvPr id="15" name="群組 14"/>
          <p:cNvGrpSpPr/>
          <p:nvPr/>
        </p:nvGrpSpPr>
        <p:grpSpPr>
          <a:xfrm>
            <a:off x="1503479" y="4849415"/>
            <a:ext cx="6092614" cy="954108"/>
            <a:chOff x="1378139" y="4865559"/>
            <a:chExt cx="6092614" cy="954108"/>
          </a:xfrm>
        </p:grpSpPr>
        <p:sp>
          <p:nvSpPr>
            <p:cNvPr id="12" name="文字方塊 11"/>
            <p:cNvSpPr txBox="1"/>
            <p:nvPr/>
          </p:nvSpPr>
          <p:spPr>
            <a:xfrm>
              <a:off x="1378139" y="4865560"/>
              <a:ext cx="3552758" cy="954107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/>
                <a:t>Voltage of voltage source set to be zero.</a:t>
              </a:r>
              <a:endParaRPr lang="zh-TW" altLang="en-US" sz="2800" dirty="0"/>
            </a:p>
          </p:txBody>
        </p:sp>
        <p:sp>
          <p:nvSpPr>
            <p:cNvPr id="13" name="向右箭號 12"/>
            <p:cNvSpPr/>
            <p:nvPr/>
          </p:nvSpPr>
          <p:spPr>
            <a:xfrm>
              <a:off x="4985969" y="5027307"/>
              <a:ext cx="802057" cy="63294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文字方塊 13"/>
            <p:cNvSpPr txBox="1"/>
            <p:nvPr/>
          </p:nvSpPr>
          <p:spPr>
            <a:xfrm>
              <a:off x="5841102" y="4865559"/>
              <a:ext cx="1629651" cy="95410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 smtClean="0"/>
                <a:t>Short Circuit</a:t>
              </a:r>
              <a:endParaRPr lang="zh-TW" altLang="en-US" sz="2800" dirty="0"/>
            </a:p>
          </p:txBody>
        </p:sp>
      </p:grpSp>
      <p:graphicFrame>
        <p:nvGraphicFramePr>
          <p:cNvPr id="1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0341480"/>
              </p:ext>
            </p:extLst>
          </p:nvPr>
        </p:nvGraphicFramePr>
        <p:xfrm>
          <a:off x="2424935" y="6093808"/>
          <a:ext cx="4224338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53" name="方程式" r:id="rId14" imgW="1701720" imgH="215640" progId="Equation.3">
                  <p:embed/>
                </p:oleObj>
              </mc:Choice>
              <mc:Fallback>
                <p:oleObj name="方程式" r:id="rId14" imgW="17017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4935" y="6093808"/>
                        <a:ext cx="4224338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直線接點 19"/>
          <p:cNvCxnSpPr/>
          <p:nvPr/>
        </p:nvCxnSpPr>
        <p:spPr>
          <a:xfrm>
            <a:off x="5056237" y="2953979"/>
            <a:ext cx="0" cy="1472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2276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0447" y="1572854"/>
            <a:ext cx="4264583" cy="290312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Superposition Principle</a:t>
            </a:r>
            <a:r>
              <a:rPr lang="en-US" altLang="zh-TW" dirty="0" smtClean="0"/>
              <a:t> </a:t>
            </a:r>
            <a:r>
              <a:rPr lang="en-US" altLang="zh-TW" dirty="0"/>
              <a:t>– Multiple Independent Sources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Example 2.10</a:t>
            </a:r>
          </a:p>
          <a:p>
            <a:pPr lvl="1"/>
            <a:r>
              <a:rPr lang="en-US" altLang="zh-TW" sz="2800" dirty="0"/>
              <a:t>Find i</a:t>
            </a:r>
            <a:r>
              <a:rPr lang="en-US" altLang="zh-TW" sz="2800" baseline="-25000" dirty="0"/>
              <a:t>1</a:t>
            </a:r>
            <a:endParaRPr lang="zh-TW" altLang="en-US" sz="2800" baseline="-25000" dirty="0"/>
          </a:p>
          <a:p>
            <a:endParaRPr lang="zh-TW" altLang="en-US" dirty="0"/>
          </a:p>
        </p:txBody>
      </p:sp>
      <p:grpSp>
        <p:nvGrpSpPr>
          <p:cNvPr id="11" name="群組 10"/>
          <p:cNvGrpSpPr/>
          <p:nvPr/>
        </p:nvGrpSpPr>
        <p:grpSpPr>
          <a:xfrm>
            <a:off x="4415864" y="1282568"/>
            <a:ext cx="3492446" cy="3085735"/>
            <a:chOff x="3917233" y="1229679"/>
            <a:chExt cx="3492446" cy="3085735"/>
          </a:xfrm>
        </p:grpSpPr>
        <p:graphicFrame>
          <p:nvGraphicFramePr>
            <p:cNvPr id="4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39392612"/>
                </p:ext>
              </p:extLst>
            </p:nvPr>
          </p:nvGraphicFramePr>
          <p:xfrm>
            <a:off x="3917233" y="3743914"/>
            <a:ext cx="981075" cy="539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66" name="方程式" r:id="rId4" imgW="393480" imgH="215640" progId="Equation.3">
                    <p:embed/>
                  </p:oleObj>
                </mc:Choice>
                <mc:Fallback>
                  <p:oleObj name="方程式" r:id="rId4" imgW="3934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17233" y="3743914"/>
                          <a:ext cx="981075" cy="539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0636894"/>
                </p:ext>
              </p:extLst>
            </p:nvPr>
          </p:nvGraphicFramePr>
          <p:xfrm>
            <a:off x="6401617" y="1229679"/>
            <a:ext cx="1008062" cy="539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67" name="方程式" r:id="rId6" imgW="406080" imgH="215640" progId="Equation.3">
                    <p:embed/>
                  </p:oleObj>
                </mc:Choice>
                <mc:Fallback>
                  <p:oleObj name="方程式" r:id="rId6" imgW="4060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01617" y="1229679"/>
                          <a:ext cx="1008062" cy="539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42888302"/>
                </p:ext>
              </p:extLst>
            </p:nvPr>
          </p:nvGraphicFramePr>
          <p:xfrm>
            <a:off x="5621180" y="3743914"/>
            <a:ext cx="409575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68" name="方程式" r:id="rId8" imgW="164880" imgH="228600" progId="Equation.3">
                    <p:embed/>
                  </p:oleObj>
                </mc:Choice>
                <mc:Fallback>
                  <p:oleObj name="方程式" r:id="rId8" imgW="1648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21180" y="3743914"/>
                          <a:ext cx="409575" cy="571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628650" y="2668229"/>
          <a:ext cx="32131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9" name="方程式" r:id="rId10" imgW="1295280" imgH="228600" progId="Equation.3">
                  <p:embed/>
                </p:oleObj>
              </mc:Choice>
              <mc:Fallback>
                <p:oleObj name="方程式" r:id="rId10" imgW="1295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2668229"/>
                        <a:ext cx="32131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>
            <p:extLst/>
          </p:nvPr>
        </p:nvGraphicFramePr>
        <p:xfrm>
          <a:off x="971683" y="3278623"/>
          <a:ext cx="236378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0" name="方程式" r:id="rId12" imgW="952200" imgH="228600" progId="Equation.3">
                  <p:embed/>
                </p:oleObj>
              </mc:Choice>
              <mc:Fallback>
                <p:oleObj name="方程式" r:id="rId12" imgW="952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83" y="3278623"/>
                        <a:ext cx="2363787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557105" y="3850123"/>
            <a:ext cx="37356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We can find i</a:t>
            </a:r>
            <a:r>
              <a:rPr lang="en-US" altLang="zh-TW" sz="2800" baseline="-25000" dirty="0" smtClean="0"/>
              <a:t>1-1</a:t>
            </a:r>
            <a:r>
              <a:rPr lang="en-US" altLang="zh-TW" sz="2800" dirty="0" smtClean="0"/>
              <a:t>, i</a:t>
            </a:r>
            <a:r>
              <a:rPr lang="en-US" altLang="zh-TW" sz="2800" baseline="-25000" dirty="0" smtClean="0"/>
              <a:t>1-2</a:t>
            </a:r>
            <a:r>
              <a:rPr lang="en-US" altLang="zh-TW" sz="2800" dirty="0" smtClean="0"/>
              <a:t>, i</a:t>
            </a:r>
            <a:r>
              <a:rPr lang="en-US" altLang="zh-TW" sz="2800" baseline="-25000" dirty="0" smtClean="0"/>
              <a:t>1-3</a:t>
            </a:r>
            <a:r>
              <a:rPr lang="en-US" altLang="zh-TW" sz="2800" dirty="0" smtClean="0"/>
              <a:t> separately. </a:t>
            </a:r>
            <a:endParaRPr lang="zh-TW" altLang="en-US" sz="2800" dirty="0"/>
          </a:p>
        </p:txBody>
      </p:sp>
      <p:graphicFrame>
        <p:nvGraphicFramePr>
          <p:cNvPr id="1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0466455"/>
              </p:ext>
            </p:extLst>
          </p:nvPr>
        </p:nvGraphicFramePr>
        <p:xfrm>
          <a:off x="2632922" y="5207773"/>
          <a:ext cx="4192587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1" name="方程式" r:id="rId14" imgW="1688760" imgH="419040" progId="Equation.3">
                  <p:embed/>
                </p:oleObj>
              </mc:Choice>
              <mc:Fallback>
                <p:oleObj name="方程式" r:id="rId14" imgW="16887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2922" y="5207773"/>
                        <a:ext cx="4192587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直線接點 19"/>
          <p:cNvCxnSpPr/>
          <p:nvPr/>
        </p:nvCxnSpPr>
        <p:spPr>
          <a:xfrm>
            <a:off x="4952997" y="2908608"/>
            <a:ext cx="0" cy="1472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2063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Superposition Principle</a:t>
            </a:r>
            <a:r>
              <a:rPr lang="en-US" altLang="zh-TW" dirty="0" smtClean="0"/>
              <a:t> </a:t>
            </a:r>
            <a:r>
              <a:rPr lang="en-US" altLang="zh-TW" dirty="0"/>
              <a:t>– Multiple Independent Sources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Example 2.10</a:t>
            </a:r>
          </a:p>
          <a:p>
            <a:pPr lvl="1"/>
            <a:r>
              <a:rPr lang="en-US" altLang="zh-TW" sz="2800" dirty="0" smtClean="0"/>
              <a:t>Find i</a:t>
            </a:r>
            <a:r>
              <a:rPr lang="en-US" altLang="zh-TW" sz="2800" baseline="-25000" dirty="0" smtClean="0"/>
              <a:t>1</a:t>
            </a:r>
            <a:endParaRPr lang="zh-TW" altLang="en-US" sz="2800" baseline="-250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2925" y="1825625"/>
            <a:ext cx="4162425" cy="3048000"/>
          </a:xfrm>
          <a:prstGeom prst="rect">
            <a:avLst/>
          </a:prstGeom>
        </p:spPr>
      </p:pic>
      <p:graphicFrame>
        <p:nvGraphicFramePr>
          <p:cNvPr id="6" name="Object 6"/>
          <p:cNvGraphicFramePr>
            <a:graphicFrameLocks noChangeAspect="1"/>
          </p:cNvGraphicFramePr>
          <p:nvPr>
            <p:extLst/>
          </p:nvPr>
        </p:nvGraphicFramePr>
        <p:xfrm>
          <a:off x="4382559" y="4001294"/>
          <a:ext cx="378882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52" name="方程式" r:id="rId4" imgW="152280" imgH="215640" progId="Equation.3">
                  <p:embed/>
                </p:oleObj>
              </mc:Choice>
              <mc:Fallback>
                <p:oleObj name="方程式" r:id="rId4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2559" y="4001294"/>
                        <a:ext cx="378882" cy="54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6643688" y="1825625"/>
          <a:ext cx="4095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53" name="方程式" r:id="rId6" imgW="164880" imgH="215640" progId="Equation.3">
                  <p:embed/>
                </p:oleObj>
              </mc:Choice>
              <mc:Fallback>
                <p:oleObj name="方程式" r:id="rId6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688" y="1825625"/>
                        <a:ext cx="409575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>
            <p:extLst/>
          </p:nvPr>
        </p:nvGraphicFramePr>
        <p:xfrm>
          <a:off x="5881688" y="3962400"/>
          <a:ext cx="4095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54" name="方程式" r:id="rId8" imgW="164880" imgH="228600" progId="Equation.3">
                  <p:embed/>
                </p:oleObj>
              </mc:Choice>
              <mc:Fallback>
                <p:oleObj name="方程式" r:id="rId8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1688" y="3962400"/>
                        <a:ext cx="40957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>
            <p:extLst/>
          </p:nvPr>
        </p:nvGraphicFramePr>
        <p:xfrm>
          <a:off x="628650" y="2668229"/>
          <a:ext cx="32131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55" name="方程式" r:id="rId10" imgW="1295280" imgH="228600" progId="Equation.3">
                  <p:embed/>
                </p:oleObj>
              </mc:Choice>
              <mc:Fallback>
                <p:oleObj name="方程式" r:id="rId10" imgW="1295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2668229"/>
                        <a:ext cx="32131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>
            <p:extLst/>
          </p:nvPr>
        </p:nvGraphicFramePr>
        <p:xfrm>
          <a:off x="971683" y="3278623"/>
          <a:ext cx="236378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56" name="方程式" r:id="rId12" imgW="952200" imgH="228600" progId="Equation.3">
                  <p:embed/>
                </p:oleObj>
              </mc:Choice>
              <mc:Fallback>
                <p:oleObj name="方程式" r:id="rId12" imgW="952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83" y="3278623"/>
                        <a:ext cx="2363787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557105" y="3850123"/>
            <a:ext cx="37356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We can find i</a:t>
            </a:r>
            <a:r>
              <a:rPr lang="en-US" altLang="zh-TW" sz="2800" baseline="-25000" dirty="0" smtClean="0"/>
              <a:t>1-1</a:t>
            </a:r>
            <a:r>
              <a:rPr lang="en-US" altLang="zh-TW" sz="2800" dirty="0" smtClean="0"/>
              <a:t>, i</a:t>
            </a:r>
            <a:r>
              <a:rPr lang="en-US" altLang="zh-TW" sz="2800" baseline="-25000" dirty="0" smtClean="0"/>
              <a:t>1-2</a:t>
            </a:r>
            <a:r>
              <a:rPr lang="en-US" altLang="zh-TW" sz="2800" dirty="0" smtClean="0"/>
              <a:t>, i</a:t>
            </a:r>
            <a:r>
              <a:rPr lang="en-US" altLang="zh-TW" sz="2800" baseline="-25000" dirty="0" smtClean="0"/>
              <a:t>1-3</a:t>
            </a:r>
            <a:r>
              <a:rPr lang="en-US" altLang="zh-TW" sz="2800" dirty="0" smtClean="0"/>
              <a:t> separately. </a:t>
            </a:r>
            <a:endParaRPr lang="zh-TW" altLang="en-US" sz="28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820481" y="5060221"/>
            <a:ext cx="2715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set x</a:t>
            </a:r>
            <a:r>
              <a:rPr lang="en-US" altLang="zh-TW" sz="2800" baseline="-25000" dirty="0" smtClean="0"/>
              <a:t>2</a:t>
            </a:r>
            <a:r>
              <a:rPr lang="en-US" altLang="zh-TW" sz="2800" dirty="0" smtClean="0"/>
              <a:t>=0 and x</a:t>
            </a:r>
            <a:r>
              <a:rPr lang="en-US" altLang="zh-TW" sz="2800" baseline="-25000" dirty="0" smtClean="0"/>
              <a:t>3</a:t>
            </a:r>
            <a:r>
              <a:rPr lang="en-US" altLang="zh-TW" sz="2800" dirty="0" smtClean="0"/>
              <a:t>=0 </a:t>
            </a:r>
            <a:endParaRPr lang="zh-TW" altLang="en-US" sz="28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820481" y="5573582"/>
            <a:ext cx="2715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set x</a:t>
            </a:r>
            <a:r>
              <a:rPr lang="en-US" altLang="zh-TW" sz="2800" baseline="-25000" dirty="0"/>
              <a:t>1</a:t>
            </a:r>
            <a:r>
              <a:rPr lang="en-US" altLang="zh-TW" sz="2800" dirty="0" smtClean="0"/>
              <a:t>=0 and x</a:t>
            </a:r>
            <a:r>
              <a:rPr lang="en-US" altLang="zh-TW" sz="2800" baseline="-25000" dirty="0" smtClean="0"/>
              <a:t>3</a:t>
            </a:r>
            <a:r>
              <a:rPr lang="en-US" altLang="zh-TW" sz="2800" dirty="0" smtClean="0"/>
              <a:t>=0 </a:t>
            </a:r>
            <a:endParaRPr lang="zh-TW" altLang="en-US" sz="28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820481" y="6086256"/>
            <a:ext cx="2715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set x</a:t>
            </a:r>
            <a:r>
              <a:rPr lang="en-US" altLang="zh-TW" sz="2800" baseline="-25000" dirty="0"/>
              <a:t>1</a:t>
            </a:r>
            <a:r>
              <a:rPr lang="en-US" altLang="zh-TW" sz="2800" dirty="0" smtClean="0"/>
              <a:t>=0 and x</a:t>
            </a:r>
            <a:r>
              <a:rPr lang="en-US" altLang="zh-TW" sz="2800" baseline="-25000" dirty="0"/>
              <a:t>2</a:t>
            </a:r>
            <a:r>
              <a:rPr lang="en-US" altLang="zh-TW" sz="2800" dirty="0" smtClean="0"/>
              <a:t>=0 </a:t>
            </a:r>
            <a:endParaRPr lang="zh-TW" altLang="en-US" sz="2800" dirty="0"/>
          </a:p>
        </p:txBody>
      </p:sp>
      <p:graphicFrame>
        <p:nvGraphicFramePr>
          <p:cNvPr id="1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3229543"/>
              </p:ext>
            </p:extLst>
          </p:nvPr>
        </p:nvGraphicFramePr>
        <p:xfrm>
          <a:off x="4241800" y="5043691"/>
          <a:ext cx="1639888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57" name="方程式" r:id="rId14" imgW="660240" imgH="215640" progId="Equation.3">
                  <p:embed/>
                </p:oleObj>
              </mc:Choice>
              <mc:Fallback>
                <p:oleObj name="方程式" r:id="rId14" imgW="6602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1800" y="5043691"/>
                        <a:ext cx="1639888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852487"/>
              </p:ext>
            </p:extLst>
          </p:nvPr>
        </p:nvGraphicFramePr>
        <p:xfrm>
          <a:off x="4241800" y="5541597"/>
          <a:ext cx="13239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58" name="方程式" r:id="rId16" imgW="533160" imgH="215640" progId="Equation.3">
                  <p:embed/>
                </p:oleObj>
              </mc:Choice>
              <mc:Fallback>
                <p:oleObj name="方程式" r:id="rId16" imgW="5331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1800" y="5541597"/>
                        <a:ext cx="1323975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1474827"/>
              </p:ext>
            </p:extLst>
          </p:nvPr>
        </p:nvGraphicFramePr>
        <p:xfrm>
          <a:off x="4257675" y="6053471"/>
          <a:ext cx="160813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59" name="方程式" r:id="rId18" imgW="647640" imgH="228600" progId="Equation.3">
                  <p:embed/>
                </p:oleObj>
              </mc:Choice>
              <mc:Fallback>
                <p:oleObj name="方程式" r:id="rId18" imgW="647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7675" y="6053471"/>
                        <a:ext cx="1608138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向右箭號 18"/>
          <p:cNvSpPr/>
          <p:nvPr/>
        </p:nvSpPr>
        <p:spPr>
          <a:xfrm>
            <a:off x="3635950" y="5199235"/>
            <a:ext cx="505425" cy="3558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向右箭號 19"/>
          <p:cNvSpPr/>
          <p:nvPr/>
        </p:nvSpPr>
        <p:spPr>
          <a:xfrm>
            <a:off x="3640180" y="5698126"/>
            <a:ext cx="505425" cy="3558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向右箭號 20"/>
          <p:cNvSpPr/>
          <p:nvPr/>
        </p:nvSpPr>
        <p:spPr>
          <a:xfrm>
            <a:off x="3633042" y="6206529"/>
            <a:ext cx="505425" cy="3558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右大括弧 4"/>
          <p:cNvSpPr/>
          <p:nvPr/>
        </p:nvSpPr>
        <p:spPr>
          <a:xfrm>
            <a:off x="5881688" y="5060221"/>
            <a:ext cx="652001" cy="1502124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528337"/>
              </p:ext>
            </p:extLst>
          </p:nvPr>
        </p:nvGraphicFramePr>
        <p:xfrm>
          <a:off x="6738477" y="5513721"/>
          <a:ext cx="16383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60" name="方程式" r:id="rId20" imgW="660240" imgH="215640" progId="Equation.3">
                  <p:embed/>
                </p:oleObj>
              </mc:Choice>
              <mc:Fallback>
                <p:oleObj name="方程式" r:id="rId20" imgW="6602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8477" y="5513721"/>
                        <a:ext cx="163830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435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Superposition Principle</a:t>
            </a:r>
            <a:r>
              <a:rPr lang="en-US" altLang="zh-TW" dirty="0" smtClean="0"/>
              <a:t> </a:t>
            </a:r>
            <a:r>
              <a:rPr lang="en-US" altLang="zh-TW" dirty="0"/>
              <a:t>– Multiple Independent Sources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Autofit/>
          </a:bodyPr>
          <a:lstStyle/>
          <a:p>
            <a:pPr marL="228600" lvl="1">
              <a:spcBef>
                <a:spcPts val="1000"/>
              </a:spcBef>
            </a:pPr>
            <a:r>
              <a:rPr lang="en-US" altLang="zh-TW" sz="2800" dirty="0" smtClean="0"/>
              <a:t>Steps to apply Superposition Principle:</a:t>
            </a:r>
          </a:p>
          <a:p>
            <a:pPr marL="685800" lvl="2">
              <a:spcBef>
                <a:spcPts val="1000"/>
              </a:spcBef>
            </a:pPr>
            <a:r>
              <a:rPr lang="en-US" altLang="zh-TW" sz="2400" dirty="0" smtClean="0"/>
              <a:t>If </a:t>
            </a:r>
            <a:r>
              <a:rPr lang="en-US" altLang="zh-TW" sz="2400" dirty="0"/>
              <a:t>the circuit has multiple </a:t>
            </a:r>
            <a:r>
              <a:rPr lang="en-US" altLang="zh-TW" sz="2400" dirty="0" smtClean="0"/>
              <a:t>sources, to find a voltage or current for an element</a:t>
            </a:r>
          </a:p>
          <a:p>
            <a:pPr lvl="2"/>
            <a:r>
              <a:rPr lang="en-US" altLang="zh-TW" sz="2400" dirty="0" smtClean="0"/>
              <a:t>For each source </a:t>
            </a:r>
          </a:p>
          <a:p>
            <a:pPr lvl="3"/>
            <a:r>
              <a:rPr lang="en-US" altLang="zh-TW" sz="2400" dirty="0" smtClean="0"/>
              <a:t>Keep the source unchanged</a:t>
            </a:r>
          </a:p>
          <a:p>
            <a:pPr lvl="3"/>
            <a:r>
              <a:rPr lang="en-US" altLang="zh-TW" sz="2400" dirty="0" smtClean="0"/>
              <a:t>All the other sources set to zero</a:t>
            </a:r>
          </a:p>
          <a:p>
            <a:pPr lvl="4"/>
            <a:r>
              <a:rPr lang="en-US" altLang="zh-TW" sz="2000" dirty="0" smtClean="0"/>
              <a:t>Voltage source’s voltage set to 0 = Short circuit</a:t>
            </a:r>
          </a:p>
          <a:p>
            <a:pPr lvl="4"/>
            <a:r>
              <a:rPr lang="en-US" altLang="zh-TW" sz="2000" dirty="0" smtClean="0"/>
              <a:t>Current source’s current set to 0 = open circuit </a:t>
            </a:r>
          </a:p>
          <a:p>
            <a:pPr lvl="3"/>
            <a:r>
              <a:rPr lang="en-US" altLang="zh-TW" sz="2400" dirty="0" smtClean="0"/>
              <a:t>Find the voltage or current for the element</a:t>
            </a:r>
          </a:p>
          <a:p>
            <a:pPr lvl="2"/>
            <a:r>
              <a:rPr lang="en-US" altLang="zh-TW" sz="2400" dirty="0" smtClean="0"/>
              <a:t>Add all the voltages </a:t>
            </a:r>
            <a:r>
              <a:rPr lang="en-US" altLang="zh-TW" sz="2400" dirty="0"/>
              <a:t>or </a:t>
            </a:r>
            <a:r>
              <a:rPr lang="en-US" altLang="zh-TW" sz="2400" dirty="0" smtClean="0"/>
              <a:t>currents obtain by individual sources 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77931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Matrix Equation for Node and </a:t>
            </a:r>
            <a:r>
              <a:rPr lang="en-US" altLang="zh-TW" dirty="0"/>
              <a:t>M</a:t>
            </a:r>
            <a:r>
              <a:rPr lang="en-US" altLang="zh-TW" dirty="0" smtClean="0"/>
              <a:t>esh analysis</a:t>
            </a:r>
          </a:p>
          <a:p>
            <a:pPr lvl="1"/>
            <a:r>
              <a:rPr lang="en-US" altLang="zh-TW" dirty="0"/>
              <a:t>Chapter </a:t>
            </a:r>
            <a:r>
              <a:rPr lang="en-US" altLang="zh-TW" dirty="0" smtClean="0"/>
              <a:t>4.1, 4.2</a:t>
            </a:r>
          </a:p>
          <a:p>
            <a:r>
              <a:rPr lang="en-US" altLang="zh-TW" dirty="0" smtClean="0"/>
              <a:t>Superposition</a:t>
            </a:r>
          </a:p>
          <a:p>
            <a:pPr lvl="1"/>
            <a:r>
              <a:rPr lang="en-US" altLang="zh-TW" dirty="0" smtClean="0"/>
              <a:t>Chapter </a:t>
            </a:r>
            <a:r>
              <a:rPr lang="en-US" altLang="zh-TW" dirty="0"/>
              <a:t>2.4</a:t>
            </a:r>
            <a:endParaRPr lang="zh-TW" altLang="en-US" dirty="0"/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8046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Remind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Always using superposition when there are multiple sources?</a:t>
            </a:r>
            <a:endParaRPr lang="zh-TW" altLang="en-US" dirty="0"/>
          </a:p>
        </p:txBody>
      </p:sp>
      <p:grpSp>
        <p:nvGrpSpPr>
          <p:cNvPr id="6" name="群組 5"/>
          <p:cNvGrpSpPr/>
          <p:nvPr/>
        </p:nvGrpSpPr>
        <p:grpSpPr>
          <a:xfrm>
            <a:off x="400103" y="2966642"/>
            <a:ext cx="3264924" cy="2386611"/>
            <a:chOff x="296864" y="3232113"/>
            <a:chExt cx="3264924" cy="2386611"/>
          </a:xfrm>
        </p:grpSpPr>
        <p:pic>
          <p:nvPicPr>
            <p:cNvPr id="4" name="圖片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28650" y="3819832"/>
              <a:ext cx="2572357" cy="1798892"/>
            </a:xfrm>
            <a:prstGeom prst="rect">
              <a:avLst/>
            </a:prstGeom>
          </p:spPr>
        </p:pic>
        <p:sp>
          <p:nvSpPr>
            <p:cNvPr id="5" name="文字方塊 4"/>
            <p:cNvSpPr txBox="1"/>
            <p:nvPr/>
          </p:nvSpPr>
          <p:spPr>
            <a:xfrm>
              <a:off x="296864" y="3232113"/>
              <a:ext cx="32649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 smtClean="0"/>
                <a:t>One circuit (3 sources)</a:t>
              </a:r>
              <a:endParaRPr lang="zh-TW" altLang="en-US" sz="2400" dirty="0"/>
            </a:p>
          </p:txBody>
        </p:sp>
      </p:grpSp>
      <p:sp>
        <p:nvSpPr>
          <p:cNvPr id="7" name="文字方塊 6"/>
          <p:cNvSpPr txBox="1"/>
          <p:nvPr/>
        </p:nvSpPr>
        <p:spPr>
          <a:xfrm>
            <a:off x="3304246" y="4299452"/>
            <a:ext cx="1568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err="1" smtClean="0"/>
              <a:t>v.s</a:t>
            </a:r>
            <a:r>
              <a:rPr lang="en-US" altLang="zh-TW" sz="2400" dirty="0" smtClean="0"/>
              <a:t>.</a:t>
            </a:r>
            <a:endParaRPr lang="zh-TW" altLang="en-US" sz="2400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4092" y="3419266"/>
            <a:ext cx="2330461" cy="1432953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0099" y="4896053"/>
            <a:ext cx="2127986" cy="1502701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45208" y="4896053"/>
            <a:ext cx="2198689" cy="1502701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5276159" y="2966642"/>
            <a:ext cx="3239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Three circuits (1 source)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6787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628650" y="2285177"/>
            <a:ext cx="7999156" cy="27651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Concluding Remarks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>
            <a:normAutofit/>
          </a:bodyPr>
          <a:lstStyle/>
          <a:p>
            <a:pPr lvl="1"/>
            <a:endParaRPr lang="en-US" altLang="zh-TW" sz="2800" dirty="0" smtClean="0"/>
          </a:p>
          <a:p>
            <a:pPr lvl="1"/>
            <a:endParaRPr lang="en-US" altLang="zh-TW" sz="2800" dirty="0"/>
          </a:p>
          <a:p>
            <a:pPr lvl="1"/>
            <a:endParaRPr lang="en-US" altLang="zh-TW" sz="2800" dirty="0" smtClean="0"/>
          </a:p>
          <a:p>
            <a:pPr lvl="1"/>
            <a:endParaRPr lang="en-US" altLang="zh-TW" sz="2800" dirty="0" smtClean="0"/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3258277"/>
              </p:ext>
            </p:extLst>
          </p:nvPr>
        </p:nvGraphicFramePr>
        <p:xfrm>
          <a:off x="1205932" y="2531240"/>
          <a:ext cx="21907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8" name="方程式" r:id="rId4" imgW="698400" imgH="342720" progId="Equation.3">
                  <p:embed/>
                </p:oleObj>
              </mc:Choice>
              <mc:Fallback>
                <p:oleObj name="方程式" r:id="rId4" imgW="6984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5932" y="2531240"/>
                        <a:ext cx="219075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4222803" y="2531240"/>
            <a:ext cx="3903559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This equation only for circuits with sources and resistors.</a:t>
            </a:r>
            <a:endParaRPr lang="zh-TW" altLang="en-US" sz="2400" dirty="0"/>
          </a:p>
        </p:txBody>
      </p:sp>
      <p:sp>
        <p:nvSpPr>
          <p:cNvPr id="9" name="向右箭號 8"/>
          <p:cNvSpPr/>
          <p:nvPr/>
        </p:nvSpPr>
        <p:spPr>
          <a:xfrm>
            <a:off x="3557030" y="2788914"/>
            <a:ext cx="505425" cy="35581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341595" y="3610740"/>
            <a:ext cx="84608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zh-TW" sz="2400" dirty="0"/>
              <a:t>y: any current or voltage for an element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zh-TW" sz="2400" dirty="0"/>
              <a:t>x</a:t>
            </a:r>
            <a:r>
              <a:rPr lang="en-US" altLang="zh-TW" sz="2400" baseline="-25000" dirty="0"/>
              <a:t>i</a:t>
            </a:r>
            <a:r>
              <a:rPr lang="en-US" altLang="zh-TW" sz="2400" dirty="0"/>
              <a:t>: current of current sources or voltage of voltage sources</a:t>
            </a:r>
          </a:p>
        </p:txBody>
      </p:sp>
      <p:sp>
        <p:nvSpPr>
          <p:cNvPr id="13" name="向右箭號 12"/>
          <p:cNvSpPr/>
          <p:nvPr/>
        </p:nvSpPr>
        <p:spPr>
          <a:xfrm>
            <a:off x="1205932" y="4512332"/>
            <a:ext cx="505425" cy="35581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1825868" y="4470293"/>
            <a:ext cx="65749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b="1" i="1" dirty="0"/>
              <a:t>Proportionality </a:t>
            </a:r>
            <a:r>
              <a:rPr lang="en-US" altLang="zh-TW" sz="2400" b="1" i="1" dirty="0" smtClean="0"/>
              <a:t>Principle, Superposition Principle</a:t>
            </a:r>
            <a:endParaRPr lang="zh-TW" altLang="en-US" sz="2400" b="1" i="1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2378596" y="5686655"/>
            <a:ext cx="5042978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Can be used in any circuit in this course</a:t>
            </a:r>
            <a:endParaRPr lang="zh-TW" altLang="en-US" sz="2400" dirty="0"/>
          </a:p>
        </p:txBody>
      </p:sp>
      <p:sp>
        <p:nvSpPr>
          <p:cNvPr id="15" name="向右箭號 14"/>
          <p:cNvSpPr/>
          <p:nvPr/>
        </p:nvSpPr>
        <p:spPr>
          <a:xfrm rot="5400000">
            <a:off x="4543634" y="5045108"/>
            <a:ext cx="712903" cy="54371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1825868" y="4470293"/>
            <a:ext cx="6300494" cy="4616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477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5" grpId="0" animBg="1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Linearity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 circuit is a multiple-input multiple-output (MIMO) system</a:t>
            </a:r>
          </a:p>
          <a:p>
            <a:pPr lvl="1"/>
            <a:r>
              <a:rPr lang="en-US" altLang="zh-TW" b="1" u="sng" dirty="0" smtClean="0"/>
              <a:t>Input: </a:t>
            </a:r>
            <a:r>
              <a:rPr lang="en-US" altLang="zh-TW" dirty="0"/>
              <a:t>current of current sources or voltage of voltage </a:t>
            </a:r>
            <a:r>
              <a:rPr lang="en-US" altLang="zh-TW" dirty="0" smtClean="0"/>
              <a:t>sources</a:t>
            </a:r>
          </a:p>
          <a:p>
            <a:pPr lvl="1"/>
            <a:r>
              <a:rPr lang="en-US" altLang="zh-TW" b="1" u="sng" dirty="0" smtClean="0"/>
              <a:t>Output: </a:t>
            </a:r>
            <a:r>
              <a:rPr lang="en-US" altLang="zh-TW" dirty="0" smtClean="0"/>
              <a:t>the </a:t>
            </a:r>
            <a:r>
              <a:rPr lang="en-US" altLang="zh-TW" dirty="0"/>
              <a:t>current or voltage for </a:t>
            </a:r>
            <a:r>
              <a:rPr lang="en-US" altLang="zh-TW" dirty="0" smtClean="0"/>
              <a:t>the elements</a:t>
            </a:r>
          </a:p>
          <a:p>
            <a:pPr lvl="1"/>
            <a:endParaRPr lang="zh-TW" altLang="en-US" dirty="0"/>
          </a:p>
        </p:txBody>
      </p:sp>
      <p:grpSp>
        <p:nvGrpSpPr>
          <p:cNvPr id="31" name="群組 30"/>
          <p:cNvGrpSpPr/>
          <p:nvPr/>
        </p:nvGrpSpPr>
        <p:grpSpPr>
          <a:xfrm>
            <a:off x="1291248" y="4034970"/>
            <a:ext cx="6765644" cy="2494443"/>
            <a:chOff x="1786548" y="4149270"/>
            <a:chExt cx="6765644" cy="2494443"/>
          </a:xfrm>
        </p:grpSpPr>
        <p:grpSp>
          <p:nvGrpSpPr>
            <p:cNvPr id="28" name="群組 27"/>
            <p:cNvGrpSpPr/>
            <p:nvPr/>
          </p:nvGrpSpPr>
          <p:grpSpPr>
            <a:xfrm>
              <a:off x="5854851" y="4294118"/>
              <a:ext cx="1337261" cy="2035974"/>
              <a:chOff x="6014858" y="4275925"/>
              <a:chExt cx="1337261" cy="2035974"/>
            </a:xfrm>
          </p:grpSpPr>
          <p:grpSp>
            <p:nvGrpSpPr>
              <p:cNvPr id="23" name="群組 22"/>
              <p:cNvGrpSpPr/>
              <p:nvPr/>
            </p:nvGrpSpPr>
            <p:grpSpPr>
              <a:xfrm>
                <a:off x="6103463" y="4275925"/>
                <a:ext cx="1248656" cy="2035974"/>
                <a:chOff x="6335893" y="4166528"/>
                <a:chExt cx="1248656" cy="2035974"/>
              </a:xfrm>
            </p:grpSpPr>
            <p:graphicFrame>
              <p:nvGraphicFramePr>
                <p:cNvPr id="16" name="物件 15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92090663"/>
                    </p:ext>
                  </p:extLst>
                </p:nvPr>
              </p:nvGraphicFramePr>
              <p:xfrm>
                <a:off x="6335893" y="4992657"/>
                <a:ext cx="457200" cy="4191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9982" name="方程式" r:id="rId3" imgW="152280" imgH="139680" progId="Equation.3">
                        <p:embed/>
                      </p:oleObj>
                    </mc:Choice>
                    <mc:Fallback>
                      <p:oleObj name="方程式" r:id="rId3" imgW="152280" imgH="13968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6335893" y="4992657"/>
                              <a:ext cx="457200" cy="41910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pSp>
              <p:nvGrpSpPr>
                <p:cNvPr id="22" name="群組 21"/>
                <p:cNvGrpSpPr/>
                <p:nvPr/>
              </p:nvGrpSpPr>
              <p:grpSpPr>
                <a:xfrm>
                  <a:off x="6559672" y="4166528"/>
                  <a:ext cx="1024877" cy="2035974"/>
                  <a:chOff x="6559672" y="4166528"/>
                  <a:chExt cx="1024877" cy="2035974"/>
                </a:xfrm>
              </p:grpSpPr>
              <p:pic>
                <p:nvPicPr>
                  <p:cNvPr id="11" name="圖片 10"/>
                  <p:cNvPicPr>
                    <a:picLocks noChangeAspect="1"/>
                  </p:cNvPicPr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 rot="10800000" flipH="1">
                    <a:off x="6771343" y="4166528"/>
                    <a:ext cx="362033" cy="2035974"/>
                  </a:xfrm>
                  <a:prstGeom prst="rect">
                    <a:avLst/>
                  </a:prstGeom>
                </p:spPr>
              </p:pic>
              <p:cxnSp>
                <p:nvCxnSpPr>
                  <p:cNvPr id="14" name="直線單箭頭接點 13"/>
                  <p:cNvCxnSpPr/>
                  <p:nvPr/>
                </p:nvCxnSpPr>
                <p:spPr>
                  <a:xfrm>
                    <a:off x="7242406" y="4747134"/>
                    <a:ext cx="10423" cy="989762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aphicFrame>
                <p:nvGraphicFramePr>
                  <p:cNvPr id="15" name="物件 14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1448522231"/>
                      </p:ext>
                    </p:extLst>
                  </p:nvPr>
                </p:nvGraphicFramePr>
                <p:xfrm>
                  <a:off x="7203549" y="4955351"/>
                  <a:ext cx="381000" cy="493712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39983" name="方程式" r:id="rId6" imgW="126720" imgH="164880" progId="Equation.3">
                          <p:embed/>
                        </p:oleObj>
                      </mc:Choice>
                      <mc:Fallback>
                        <p:oleObj name="方程式" r:id="rId6" imgW="126720" imgH="164880" progId="Equation.3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7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7203549" y="4955351"/>
                                <a:ext cx="381000" cy="493712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sp>
                <p:nvSpPr>
                  <p:cNvPr id="18" name="文字方塊 17"/>
                  <p:cNvSpPr txBox="1"/>
                  <p:nvPr/>
                </p:nvSpPr>
                <p:spPr>
                  <a:xfrm>
                    <a:off x="6559672" y="4485524"/>
                    <a:ext cx="328381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TW" sz="2800" dirty="0" smtClean="0"/>
                      <a:t>+</a:t>
                    </a:r>
                    <a:endParaRPr lang="zh-TW" altLang="en-US" sz="2800" dirty="0"/>
                  </a:p>
                </p:txBody>
              </p:sp>
              <p:sp>
                <p:nvSpPr>
                  <p:cNvPr id="19" name="文字方塊 18"/>
                  <p:cNvSpPr txBox="1"/>
                  <p:nvPr/>
                </p:nvSpPr>
                <p:spPr>
                  <a:xfrm>
                    <a:off x="6583981" y="5327740"/>
                    <a:ext cx="328381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TW" sz="2800" dirty="0"/>
                      <a:t>-</a:t>
                    </a:r>
                    <a:endParaRPr lang="zh-TW" altLang="en-US" sz="2800" dirty="0"/>
                  </a:p>
                </p:txBody>
              </p:sp>
            </p:grpSp>
          </p:grpSp>
          <p:cxnSp>
            <p:nvCxnSpPr>
              <p:cNvPr id="25" name="直線接點 24"/>
              <p:cNvCxnSpPr/>
              <p:nvPr/>
            </p:nvCxnSpPr>
            <p:spPr>
              <a:xfrm flipH="1">
                <a:off x="6014858" y="4425041"/>
                <a:ext cx="70507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接點 26"/>
              <p:cNvCxnSpPr/>
              <p:nvPr/>
            </p:nvCxnSpPr>
            <p:spPr>
              <a:xfrm flipH="1">
                <a:off x="6014858" y="6199869"/>
                <a:ext cx="70507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034907" y="4294118"/>
              <a:ext cx="739021" cy="1124826"/>
            </a:xfrm>
            <a:prstGeom prst="rect">
              <a:avLst/>
            </a:prstGeom>
          </p:spPr>
        </p:pic>
        <p:pic>
          <p:nvPicPr>
            <p:cNvPr id="8" name="圖片 7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3055947" y="5368214"/>
              <a:ext cx="744503" cy="1275499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3599543" y="4149270"/>
              <a:ext cx="2380343" cy="249444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600" dirty="0" smtClean="0"/>
                <a:t>Circuit</a:t>
              </a:r>
            </a:p>
            <a:p>
              <a:pPr algn="ctr"/>
              <a:r>
                <a:rPr lang="en-US" altLang="zh-TW" sz="3600" dirty="0" smtClean="0"/>
                <a:t>(System)</a:t>
              </a:r>
            </a:p>
          </p:txBody>
        </p:sp>
        <p:sp>
          <p:nvSpPr>
            <p:cNvPr id="29" name="文字方塊 28"/>
            <p:cNvSpPr txBox="1"/>
            <p:nvPr/>
          </p:nvSpPr>
          <p:spPr>
            <a:xfrm>
              <a:off x="1786548" y="5082941"/>
              <a:ext cx="131593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 smtClean="0"/>
                <a:t>input</a:t>
              </a:r>
              <a:endParaRPr lang="zh-TW" altLang="en-US" sz="2800" dirty="0"/>
            </a:p>
          </p:txBody>
        </p:sp>
        <p:sp>
          <p:nvSpPr>
            <p:cNvPr id="30" name="文字方塊 29"/>
            <p:cNvSpPr txBox="1"/>
            <p:nvPr/>
          </p:nvSpPr>
          <p:spPr>
            <a:xfrm>
              <a:off x="7236257" y="5068187"/>
              <a:ext cx="131593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 smtClean="0"/>
                <a:t>output</a:t>
              </a:r>
              <a:endParaRPr lang="zh-TW" alt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3532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Linearity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All </a:t>
            </a:r>
            <a:r>
              <a:rPr lang="en-US" altLang="zh-TW" b="1" i="1" dirty="0"/>
              <a:t>linear circuits </a:t>
            </a:r>
            <a:r>
              <a:rPr lang="en-US" altLang="zh-TW" dirty="0"/>
              <a:t>are linear system</a:t>
            </a:r>
          </a:p>
          <a:p>
            <a:r>
              <a:rPr lang="en-US" altLang="zh-TW" b="1" i="1" dirty="0" smtClean="0"/>
              <a:t>Linear Circuit:</a:t>
            </a:r>
          </a:p>
          <a:p>
            <a:pPr lvl="1"/>
            <a:r>
              <a:rPr lang="en-US" altLang="zh-TW" sz="2800" dirty="0" smtClean="0"/>
              <a:t>Sources</a:t>
            </a:r>
          </a:p>
          <a:p>
            <a:pPr lvl="1"/>
            <a:r>
              <a:rPr lang="en-US" altLang="zh-TW" sz="2800" dirty="0" smtClean="0"/>
              <a:t>Linear Elements:</a:t>
            </a:r>
          </a:p>
          <a:p>
            <a:pPr lvl="2"/>
            <a:r>
              <a:rPr lang="en-US" altLang="zh-TW" sz="2800" dirty="0" smtClean="0"/>
              <a:t>Resistor, Capacitor, Inductor</a:t>
            </a:r>
            <a:endParaRPr lang="zh-TW" altLang="en-US" sz="2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6125338" y="285570"/>
            <a:ext cx="2682044" cy="1384995"/>
          </a:xfrm>
          <a:prstGeom prst="rect">
            <a:avLst/>
          </a:prstGeom>
          <a:solidFill>
            <a:srgbClr val="92D050"/>
          </a:solid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altLang="zh-TW" sz="2800" dirty="0"/>
              <a:t>All circuits in this courses are linear </a:t>
            </a:r>
            <a:r>
              <a:rPr lang="en-US" altLang="zh-TW" sz="2800" dirty="0" smtClean="0"/>
              <a:t>circuits.</a:t>
            </a:r>
            <a:endParaRPr lang="en-US" altLang="zh-TW" sz="2800" dirty="0"/>
          </a:p>
        </p:txBody>
      </p:sp>
      <p:grpSp>
        <p:nvGrpSpPr>
          <p:cNvPr id="8" name="群組 7"/>
          <p:cNvGrpSpPr/>
          <p:nvPr/>
        </p:nvGrpSpPr>
        <p:grpSpPr>
          <a:xfrm>
            <a:off x="1789567" y="4189082"/>
            <a:ext cx="1803109" cy="2122817"/>
            <a:chOff x="601558" y="3139795"/>
            <a:chExt cx="2707695" cy="2640622"/>
          </a:xfrm>
        </p:grpSpPr>
        <p:pic>
          <p:nvPicPr>
            <p:cNvPr id="7" name="圖片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1558" y="3139795"/>
              <a:ext cx="1908063" cy="2640622"/>
            </a:xfrm>
            <a:prstGeom prst="rect">
              <a:avLst/>
            </a:prstGeom>
          </p:spPr>
        </p:pic>
        <p:graphicFrame>
          <p:nvGraphicFramePr>
            <p:cNvPr id="6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86997922"/>
                </p:ext>
              </p:extLst>
            </p:nvPr>
          </p:nvGraphicFramePr>
          <p:xfrm>
            <a:off x="2323428" y="3328634"/>
            <a:ext cx="985825" cy="9552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38" name="方程式" r:id="rId4" imgW="406080" imgH="393480" progId="Equation.3">
                    <p:embed/>
                  </p:oleObj>
                </mc:Choice>
                <mc:Fallback>
                  <p:oleObj name="方程式" r:id="rId4" imgW="40608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23428" y="3328634"/>
                          <a:ext cx="985825" cy="955244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9" name="圖片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6238" y="4399334"/>
            <a:ext cx="1519811" cy="1875190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0637" y="4357808"/>
            <a:ext cx="1547640" cy="1954091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6144903" y="2616299"/>
            <a:ext cx="2662479" cy="138499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altLang="zh-TW" sz="2800" dirty="0"/>
              <a:t>All circuits in this courses are linear </a:t>
            </a:r>
            <a:r>
              <a:rPr lang="en-US" altLang="zh-TW" sz="2800" dirty="0" smtClean="0"/>
              <a:t>systems.</a:t>
            </a:r>
            <a:r>
              <a:rPr lang="en-US" altLang="zh-TW" sz="2400" dirty="0" smtClean="0"/>
              <a:t> </a:t>
            </a:r>
            <a:endParaRPr lang="zh-TW" altLang="en-US" sz="2400" dirty="0"/>
          </a:p>
        </p:txBody>
      </p:sp>
      <p:sp>
        <p:nvSpPr>
          <p:cNvPr id="12" name="向右箭號 11"/>
          <p:cNvSpPr/>
          <p:nvPr/>
        </p:nvSpPr>
        <p:spPr>
          <a:xfrm rot="5400000">
            <a:off x="7060960" y="1835917"/>
            <a:ext cx="810799" cy="59096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3439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Linearity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Linear System:</a:t>
            </a:r>
          </a:p>
          <a:p>
            <a:pPr lvl="1"/>
            <a:r>
              <a:rPr lang="en-US" altLang="zh-TW" sz="2800" dirty="0" smtClean="0"/>
              <a:t>Property 1:</a:t>
            </a:r>
          </a:p>
        </p:txBody>
      </p:sp>
      <p:sp>
        <p:nvSpPr>
          <p:cNvPr id="21" name="矩形 20"/>
          <p:cNvSpPr/>
          <p:nvPr/>
        </p:nvSpPr>
        <p:spPr>
          <a:xfrm>
            <a:off x="2507226" y="430045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2621328" y="2986491"/>
            <a:ext cx="3901343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altLang="zh-TW" sz="2400" dirty="0" smtClean="0"/>
              <a:t>Input: g</a:t>
            </a:r>
            <a:r>
              <a:rPr lang="en-US" altLang="zh-TW" sz="2400" baseline="-25000" dirty="0" smtClean="0"/>
              <a:t>1</a:t>
            </a:r>
            <a:r>
              <a:rPr lang="en-US" altLang="zh-TW" sz="2400" dirty="0" smtClean="0"/>
              <a:t>(t), g</a:t>
            </a:r>
            <a:r>
              <a:rPr lang="en-US" altLang="zh-TW" sz="2400" baseline="-25000" dirty="0"/>
              <a:t>2</a:t>
            </a:r>
            <a:r>
              <a:rPr lang="en-US" altLang="zh-TW" sz="2400" dirty="0" smtClean="0"/>
              <a:t>(t), g</a:t>
            </a:r>
            <a:r>
              <a:rPr lang="en-US" altLang="zh-TW" sz="2400" baseline="-25000" dirty="0"/>
              <a:t>3</a:t>
            </a:r>
            <a:r>
              <a:rPr lang="en-US" altLang="zh-TW" sz="2400" dirty="0" smtClean="0"/>
              <a:t>(t), ……</a:t>
            </a:r>
          </a:p>
          <a:p>
            <a:pPr marL="0" lvl="1"/>
            <a:r>
              <a:rPr lang="en-US" altLang="zh-TW" sz="2400" dirty="0" smtClean="0"/>
              <a:t>output</a:t>
            </a:r>
            <a:r>
              <a:rPr lang="en-US" altLang="zh-TW" sz="2400" dirty="0"/>
              <a:t>: </a:t>
            </a:r>
            <a:r>
              <a:rPr lang="en-US" altLang="zh-TW" sz="2400" dirty="0" smtClean="0"/>
              <a:t>h</a:t>
            </a:r>
            <a:r>
              <a:rPr lang="en-US" altLang="zh-TW" sz="2400" baseline="-25000" dirty="0"/>
              <a:t>1</a:t>
            </a:r>
            <a:r>
              <a:rPr lang="en-US" altLang="zh-TW" sz="2400" dirty="0" smtClean="0"/>
              <a:t>(t</a:t>
            </a:r>
            <a:r>
              <a:rPr lang="en-US" altLang="zh-TW" sz="2400" dirty="0"/>
              <a:t>), </a:t>
            </a:r>
            <a:r>
              <a:rPr lang="en-US" altLang="zh-TW" sz="2400" dirty="0" smtClean="0"/>
              <a:t>h</a:t>
            </a:r>
            <a:r>
              <a:rPr lang="en-US" altLang="zh-TW" sz="2400" baseline="-25000" dirty="0"/>
              <a:t>2</a:t>
            </a:r>
            <a:r>
              <a:rPr lang="en-US" altLang="zh-TW" sz="2400" dirty="0" smtClean="0"/>
              <a:t>(t</a:t>
            </a:r>
            <a:r>
              <a:rPr lang="en-US" altLang="zh-TW" sz="2400" dirty="0"/>
              <a:t>), </a:t>
            </a:r>
            <a:r>
              <a:rPr lang="en-US" altLang="zh-TW" sz="2400" dirty="0" smtClean="0"/>
              <a:t>h</a:t>
            </a:r>
            <a:r>
              <a:rPr lang="en-US" altLang="zh-TW" sz="2400" baseline="-25000" dirty="0"/>
              <a:t>3</a:t>
            </a:r>
            <a:r>
              <a:rPr lang="en-US" altLang="zh-TW" sz="2400" dirty="0" smtClean="0"/>
              <a:t>(t</a:t>
            </a:r>
            <a:r>
              <a:rPr lang="en-US" altLang="zh-TW" sz="2400" dirty="0"/>
              <a:t>), </a:t>
            </a:r>
            <a:r>
              <a:rPr lang="en-US" altLang="zh-TW" sz="2400" dirty="0" smtClean="0"/>
              <a:t>……</a:t>
            </a:r>
            <a:endParaRPr lang="en-US" altLang="zh-TW" sz="2400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2129197" y="4737253"/>
            <a:ext cx="4915099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altLang="zh-TW" sz="2400" dirty="0" smtClean="0"/>
              <a:t>Input: Kg</a:t>
            </a:r>
            <a:r>
              <a:rPr lang="en-US" altLang="zh-TW" sz="2400" baseline="-25000" dirty="0"/>
              <a:t>1</a:t>
            </a:r>
            <a:r>
              <a:rPr lang="en-US" altLang="zh-TW" sz="2400" dirty="0" smtClean="0"/>
              <a:t>(t), Kg</a:t>
            </a:r>
            <a:r>
              <a:rPr lang="en-US" altLang="zh-TW" sz="2400" baseline="-25000" dirty="0"/>
              <a:t>2</a:t>
            </a:r>
            <a:r>
              <a:rPr lang="en-US" altLang="zh-TW" sz="2400" dirty="0" smtClean="0"/>
              <a:t>(t), Kg</a:t>
            </a:r>
            <a:r>
              <a:rPr lang="en-US" altLang="zh-TW" sz="2400" baseline="-25000" dirty="0"/>
              <a:t>3</a:t>
            </a:r>
            <a:r>
              <a:rPr lang="en-US" altLang="zh-TW" sz="2400" dirty="0" smtClean="0"/>
              <a:t>(t), ……</a:t>
            </a:r>
          </a:p>
          <a:p>
            <a:pPr marL="0" lvl="1"/>
            <a:r>
              <a:rPr lang="en-US" altLang="zh-TW" sz="2400" dirty="0" smtClean="0"/>
              <a:t>output</a:t>
            </a:r>
            <a:r>
              <a:rPr lang="en-US" altLang="zh-TW" sz="2400" dirty="0"/>
              <a:t>: </a:t>
            </a:r>
            <a:r>
              <a:rPr lang="en-US" altLang="zh-TW" sz="2400" dirty="0" smtClean="0"/>
              <a:t>Kh</a:t>
            </a:r>
            <a:r>
              <a:rPr lang="en-US" altLang="zh-TW" sz="2400" baseline="-25000" dirty="0"/>
              <a:t>1</a:t>
            </a:r>
            <a:r>
              <a:rPr lang="en-US" altLang="zh-TW" sz="2400" dirty="0" smtClean="0"/>
              <a:t>(t</a:t>
            </a:r>
            <a:r>
              <a:rPr lang="en-US" altLang="zh-TW" sz="2400" dirty="0"/>
              <a:t>), </a:t>
            </a:r>
            <a:r>
              <a:rPr lang="en-US" altLang="zh-TW" sz="2400" dirty="0" smtClean="0"/>
              <a:t>Kh</a:t>
            </a:r>
            <a:r>
              <a:rPr lang="en-US" altLang="zh-TW" sz="2400" baseline="-25000" dirty="0"/>
              <a:t>2</a:t>
            </a:r>
            <a:r>
              <a:rPr lang="en-US" altLang="zh-TW" sz="2400" dirty="0" smtClean="0"/>
              <a:t>(t</a:t>
            </a:r>
            <a:r>
              <a:rPr lang="en-US" altLang="zh-TW" sz="2400" dirty="0"/>
              <a:t>), </a:t>
            </a:r>
            <a:r>
              <a:rPr lang="en-US" altLang="zh-TW" sz="2400" dirty="0" smtClean="0"/>
              <a:t>Kh</a:t>
            </a:r>
            <a:r>
              <a:rPr lang="en-US" altLang="zh-TW" sz="2400" baseline="-25000" dirty="0"/>
              <a:t>3</a:t>
            </a:r>
            <a:r>
              <a:rPr lang="en-US" altLang="zh-TW" sz="2400" dirty="0" smtClean="0"/>
              <a:t>(t</a:t>
            </a:r>
            <a:r>
              <a:rPr lang="en-US" altLang="zh-TW" sz="2400" dirty="0"/>
              <a:t>), </a:t>
            </a:r>
            <a:r>
              <a:rPr lang="en-US" altLang="zh-TW" sz="2400" dirty="0" smtClean="0"/>
              <a:t>……</a:t>
            </a:r>
            <a:endParaRPr lang="en-US" altLang="zh-TW" sz="2400" dirty="0"/>
          </a:p>
        </p:txBody>
      </p:sp>
      <p:sp>
        <p:nvSpPr>
          <p:cNvPr id="28" name="向下箭號 27"/>
          <p:cNvSpPr/>
          <p:nvPr/>
        </p:nvSpPr>
        <p:spPr>
          <a:xfrm>
            <a:off x="4144296" y="3893217"/>
            <a:ext cx="855406" cy="7765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向右箭號 30"/>
          <p:cNvSpPr/>
          <p:nvPr/>
        </p:nvSpPr>
        <p:spPr>
          <a:xfrm>
            <a:off x="2359742" y="5937265"/>
            <a:ext cx="505425" cy="35581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矩形 31"/>
          <p:cNvSpPr/>
          <p:nvPr/>
        </p:nvSpPr>
        <p:spPr>
          <a:xfrm>
            <a:off x="2979678" y="5895226"/>
            <a:ext cx="457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i="1" dirty="0"/>
              <a:t>Proportionality </a:t>
            </a:r>
            <a:r>
              <a:rPr lang="en-US" altLang="zh-TW" sz="2800" b="1" i="1" dirty="0" smtClean="0"/>
              <a:t>Principle</a:t>
            </a:r>
            <a:endParaRPr lang="zh-TW" alt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206394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Linearity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Linear System:</a:t>
            </a:r>
          </a:p>
          <a:p>
            <a:pPr lvl="1"/>
            <a:r>
              <a:rPr lang="en-US" altLang="zh-TW" sz="2800" dirty="0" smtClean="0"/>
              <a:t>Property 2:</a:t>
            </a:r>
          </a:p>
        </p:txBody>
      </p:sp>
      <p:sp>
        <p:nvSpPr>
          <p:cNvPr id="21" name="矩形 20"/>
          <p:cNvSpPr/>
          <p:nvPr/>
        </p:nvSpPr>
        <p:spPr>
          <a:xfrm>
            <a:off x="2507226" y="430045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409070" y="2879373"/>
            <a:ext cx="3901343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altLang="zh-TW" sz="2400" dirty="0" smtClean="0"/>
              <a:t>Input: a</a:t>
            </a:r>
            <a:r>
              <a:rPr lang="en-US" altLang="zh-TW" sz="2400" baseline="-25000" dirty="0" smtClean="0"/>
              <a:t>1</a:t>
            </a:r>
            <a:r>
              <a:rPr lang="en-US" altLang="zh-TW" sz="2400" dirty="0" smtClean="0"/>
              <a:t>(t), a</a:t>
            </a:r>
            <a:r>
              <a:rPr lang="en-US" altLang="zh-TW" sz="2400" baseline="-25000" dirty="0" smtClean="0"/>
              <a:t>2</a:t>
            </a:r>
            <a:r>
              <a:rPr lang="en-US" altLang="zh-TW" sz="2400" dirty="0" smtClean="0"/>
              <a:t>(t), a</a:t>
            </a:r>
            <a:r>
              <a:rPr lang="en-US" altLang="zh-TW" sz="2400" baseline="-25000" dirty="0" smtClean="0"/>
              <a:t>3</a:t>
            </a:r>
            <a:r>
              <a:rPr lang="en-US" altLang="zh-TW" sz="2400" dirty="0" smtClean="0"/>
              <a:t>(t), ……</a:t>
            </a:r>
          </a:p>
          <a:p>
            <a:pPr marL="0" lvl="1"/>
            <a:r>
              <a:rPr lang="en-US" altLang="zh-TW" sz="2400" dirty="0" smtClean="0"/>
              <a:t>output</a:t>
            </a:r>
            <a:r>
              <a:rPr lang="en-US" altLang="zh-TW" sz="2400" dirty="0"/>
              <a:t>: x</a:t>
            </a:r>
            <a:r>
              <a:rPr lang="en-US" altLang="zh-TW" sz="2400" baseline="-25000" dirty="0" smtClean="0"/>
              <a:t>1</a:t>
            </a:r>
            <a:r>
              <a:rPr lang="en-US" altLang="zh-TW" sz="2400" dirty="0" smtClean="0"/>
              <a:t>(t</a:t>
            </a:r>
            <a:r>
              <a:rPr lang="en-US" altLang="zh-TW" sz="2400" dirty="0"/>
              <a:t>), x</a:t>
            </a:r>
            <a:r>
              <a:rPr lang="en-US" altLang="zh-TW" sz="2400" baseline="-25000" dirty="0" smtClean="0"/>
              <a:t>2</a:t>
            </a:r>
            <a:r>
              <a:rPr lang="en-US" altLang="zh-TW" sz="2400" dirty="0" smtClean="0"/>
              <a:t>(t</a:t>
            </a:r>
            <a:r>
              <a:rPr lang="en-US" altLang="zh-TW" sz="2400" dirty="0"/>
              <a:t>), x</a:t>
            </a:r>
            <a:r>
              <a:rPr lang="en-US" altLang="zh-TW" sz="2400" baseline="-25000" dirty="0" smtClean="0"/>
              <a:t>3</a:t>
            </a:r>
            <a:r>
              <a:rPr lang="en-US" altLang="zh-TW" sz="2400" dirty="0" smtClean="0"/>
              <a:t>(t</a:t>
            </a:r>
            <a:r>
              <a:rPr lang="en-US" altLang="zh-TW" sz="2400" dirty="0"/>
              <a:t>), </a:t>
            </a:r>
            <a:r>
              <a:rPr lang="en-US" altLang="zh-TW" sz="2400" dirty="0" smtClean="0"/>
              <a:t>……</a:t>
            </a:r>
            <a:endParaRPr lang="en-US" altLang="zh-TW" sz="2400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1477553" y="4728624"/>
            <a:ext cx="6188893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altLang="zh-TW" sz="2400" dirty="0" smtClean="0"/>
              <a:t>Input: </a:t>
            </a:r>
            <a:r>
              <a:rPr lang="en-US" altLang="zh-TW" sz="2400" dirty="0"/>
              <a:t>a</a:t>
            </a:r>
            <a:r>
              <a:rPr lang="en-US" altLang="zh-TW" sz="2400" baseline="-25000" dirty="0"/>
              <a:t>1</a:t>
            </a:r>
            <a:r>
              <a:rPr lang="en-US" altLang="zh-TW" sz="2400" dirty="0"/>
              <a:t>(t</a:t>
            </a:r>
            <a:r>
              <a:rPr lang="en-US" altLang="zh-TW" sz="2400" dirty="0" smtClean="0"/>
              <a:t>)+</a:t>
            </a:r>
            <a:r>
              <a:rPr lang="en-US" altLang="zh-TW" sz="2400" dirty="0"/>
              <a:t> b</a:t>
            </a:r>
            <a:r>
              <a:rPr lang="en-US" altLang="zh-TW" sz="2400" baseline="-25000" dirty="0"/>
              <a:t>1</a:t>
            </a:r>
            <a:r>
              <a:rPr lang="en-US" altLang="zh-TW" sz="2400" dirty="0"/>
              <a:t>(t</a:t>
            </a:r>
            <a:r>
              <a:rPr lang="en-US" altLang="zh-TW" sz="2400" dirty="0" smtClean="0"/>
              <a:t>), </a:t>
            </a:r>
            <a:r>
              <a:rPr lang="en-US" altLang="zh-TW" sz="2400" dirty="0"/>
              <a:t>a</a:t>
            </a:r>
            <a:r>
              <a:rPr lang="en-US" altLang="zh-TW" sz="2400" baseline="-25000" dirty="0"/>
              <a:t>2</a:t>
            </a:r>
            <a:r>
              <a:rPr lang="en-US" altLang="zh-TW" sz="2400" dirty="0"/>
              <a:t>(t</a:t>
            </a:r>
            <a:r>
              <a:rPr lang="en-US" altLang="zh-TW" sz="2400" dirty="0" smtClean="0"/>
              <a:t>)+</a:t>
            </a:r>
            <a:r>
              <a:rPr lang="en-US" altLang="zh-TW" sz="2400" dirty="0"/>
              <a:t> b</a:t>
            </a:r>
            <a:r>
              <a:rPr lang="en-US" altLang="zh-TW" sz="2400" baseline="-25000" dirty="0"/>
              <a:t>2</a:t>
            </a:r>
            <a:r>
              <a:rPr lang="en-US" altLang="zh-TW" sz="2400" dirty="0"/>
              <a:t>(t</a:t>
            </a:r>
            <a:r>
              <a:rPr lang="en-US" altLang="zh-TW" sz="2400" dirty="0" smtClean="0"/>
              <a:t>), </a:t>
            </a:r>
            <a:r>
              <a:rPr lang="en-US" altLang="zh-TW" sz="2400" dirty="0"/>
              <a:t>a</a:t>
            </a:r>
            <a:r>
              <a:rPr lang="en-US" altLang="zh-TW" sz="2400" baseline="-25000" dirty="0"/>
              <a:t>3</a:t>
            </a:r>
            <a:r>
              <a:rPr lang="en-US" altLang="zh-TW" sz="2400" dirty="0"/>
              <a:t>(t</a:t>
            </a:r>
            <a:r>
              <a:rPr lang="en-US" altLang="zh-TW" sz="2400" dirty="0" smtClean="0"/>
              <a:t>)+</a:t>
            </a:r>
            <a:r>
              <a:rPr lang="en-US" altLang="zh-TW" sz="2400" dirty="0"/>
              <a:t> </a:t>
            </a:r>
            <a:r>
              <a:rPr lang="en-US" altLang="zh-TW" sz="2400" dirty="0" smtClean="0"/>
              <a:t>b</a:t>
            </a:r>
            <a:r>
              <a:rPr lang="en-US" altLang="zh-TW" sz="2400" baseline="-25000" dirty="0" smtClean="0"/>
              <a:t>3</a:t>
            </a:r>
            <a:r>
              <a:rPr lang="en-US" altLang="zh-TW" sz="2400" dirty="0" smtClean="0"/>
              <a:t>(t</a:t>
            </a:r>
            <a:r>
              <a:rPr lang="en-US" altLang="zh-TW" sz="2400" dirty="0"/>
              <a:t>)</a:t>
            </a:r>
            <a:r>
              <a:rPr lang="en-US" altLang="zh-TW" sz="2400" dirty="0" smtClean="0"/>
              <a:t>, ……</a:t>
            </a:r>
          </a:p>
          <a:p>
            <a:pPr marL="0" lvl="1"/>
            <a:r>
              <a:rPr lang="en-US" altLang="zh-TW" sz="2400" dirty="0" smtClean="0"/>
              <a:t>output</a:t>
            </a:r>
            <a:r>
              <a:rPr lang="en-US" altLang="zh-TW" sz="2400" dirty="0"/>
              <a:t>: x</a:t>
            </a:r>
            <a:r>
              <a:rPr lang="en-US" altLang="zh-TW" sz="2400" baseline="-25000" dirty="0"/>
              <a:t>1</a:t>
            </a:r>
            <a:r>
              <a:rPr lang="en-US" altLang="zh-TW" sz="2400" dirty="0"/>
              <a:t>(t</a:t>
            </a:r>
            <a:r>
              <a:rPr lang="en-US" altLang="zh-TW" sz="2400" dirty="0" smtClean="0"/>
              <a:t>)+</a:t>
            </a:r>
            <a:r>
              <a:rPr lang="en-US" altLang="zh-TW" sz="2400" dirty="0"/>
              <a:t>y</a:t>
            </a:r>
            <a:r>
              <a:rPr lang="en-US" altLang="zh-TW" sz="2400" baseline="-25000" dirty="0"/>
              <a:t>1</a:t>
            </a:r>
            <a:r>
              <a:rPr lang="en-US" altLang="zh-TW" sz="2400" dirty="0"/>
              <a:t>(t)</a:t>
            </a:r>
            <a:r>
              <a:rPr lang="en-US" altLang="zh-TW" sz="2400" dirty="0" smtClean="0"/>
              <a:t>, 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2</a:t>
            </a:r>
            <a:r>
              <a:rPr lang="en-US" altLang="zh-TW" sz="2400" dirty="0"/>
              <a:t>(t</a:t>
            </a:r>
            <a:r>
              <a:rPr lang="en-US" altLang="zh-TW" sz="2400" dirty="0" smtClean="0"/>
              <a:t>)+y</a:t>
            </a:r>
            <a:r>
              <a:rPr lang="en-US" altLang="zh-TW" sz="2400" baseline="-25000" dirty="0" smtClean="0"/>
              <a:t>2</a:t>
            </a:r>
            <a:r>
              <a:rPr lang="en-US" altLang="zh-TW" sz="2400" dirty="0" smtClean="0"/>
              <a:t>(t</a:t>
            </a:r>
            <a:r>
              <a:rPr lang="en-US" altLang="zh-TW" sz="2400" dirty="0"/>
              <a:t>)</a:t>
            </a:r>
            <a:r>
              <a:rPr lang="en-US" altLang="zh-TW" sz="2400" dirty="0" smtClean="0"/>
              <a:t>, 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3</a:t>
            </a:r>
            <a:r>
              <a:rPr lang="en-US" altLang="zh-TW" sz="2400" dirty="0"/>
              <a:t>(t</a:t>
            </a:r>
            <a:r>
              <a:rPr lang="en-US" altLang="zh-TW" sz="2400" dirty="0" smtClean="0"/>
              <a:t>)+y</a:t>
            </a:r>
            <a:r>
              <a:rPr lang="en-US" altLang="zh-TW" sz="2400" baseline="-25000" dirty="0" smtClean="0"/>
              <a:t>3</a:t>
            </a:r>
            <a:r>
              <a:rPr lang="en-US" altLang="zh-TW" sz="2400" dirty="0" smtClean="0"/>
              <a:t>(t</a:t>
            </a:r>
            <a:r>
              <a:rPr lang="en-US" altLang="zh-TW" sz="2400" dirty="0"/>
              <a:t>)</a:t>
            </a:r>
            <a:r>
              <a:rPr lang="en-US" altLang="zh-TW" sz="2400" dirty="0" smtClean="0"/>
              <a:t>, ……</a:t>
            </a:r>
            <a:endParaRPr lang="en-US" altLang="zh-TW" sz="2400" dirty="0"/>
          </a:p>
        </p:txBody>
      </p:sp>
      <p:sp>
        <p:nvSpPr>
          <p:cNvPr id="28" name="向下箭號 27"/>
          <p:cNvSpPr/>
          <p:nvPr/>
        </p:nvSpPr>
        <p:spPr>
          <a:xfrm rot="18579435">
            <a:off x="2503926" y="3866421"/>
            <a:ext cx="855406" cy="7765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向右箭號 30"/>
          <p:cNvSpPr/>
          <p:nvPr/>
        </p:nvSpPr>
        <p:spPr>
          <a:xfrm>
            <a:off x="2359742" y="5952013"/>
            <a:ext cx="505425" cy="35581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矩形 31"/>
          <p:cNvSpPr/>
          <p:nvPr/>
        </p:nvSpPr>
        <p:spPr>
          <a:xfrm>
            <a:off x="2979678" y="5895226"/>
            <a:ext cx="457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i="1" dirty="0" smtClean="0"/>
              <a:t>Superposition Principle</a:t>
            </a:r>
            <a:endParaRPr lang="zh-TW" altLang="en-US" sz="2800" b="1" i="1" dirty="0"/>
          </a:p>
        </p:txBody>
      </p:sp>
      <p:sp>
        <p:nvSpPr>
          <p:cNvPr id="10" name="向下箭號 9"/>
          <p:cNvSpPr/>
          <p:nvPr/>
        </p:nvSpPr>
        <p:spPr>
          <a:xfrm rot="2649464">
            <a:off x="5865364" y="3912169"/>
            <a:ext cx="855406" cy="7765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4865657" y="2864625"/>
            <a:ext cx="3901343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altLang="zh-TW" sz="2400" dirty="0" smtClean="0"/>
              <a:t>Input: b</a:t>
            </a:r>
            <a:r>
              <a:rPr lang="en-US" altLang="zh-TW" sz="2400" baseline="-25000" dirty="0" smtClean="0"/>
              <a:t>1</a:t>
            </a:r>
            <a:r>
              <a:rPr lang="en-US" altLang="zh-TW" sz="2400" dirty="0" smtClean="0"/>
              <a:t>(t), b</a:t>
            </a:r>
            <a:r>
              <a:rPr lang="en-US" altLang="zh-TW" sz="2400" baseline="-25000" dirty="0" smtClean="0"/>
              <a:t>2</a:t>
            </a:r>
            <a:r>
              <a:rPr lang="en-US" altLang="zh-TW" sz="2400" dirty="0" smtClean="0"/>
              <a:t>(t), b</a:t>
            </a:r>
            <a:r>
              <a:rPr lang="en-US" altLang="zh-TW" sz="2400" baseline="-25000" dirty="0" smtClean="0"/>
              <a:t>3</a:t>
            </a:r>
            <a:r>
              <a:rPr lang="en-US" altLang="zh-TW" sz="2400" dirty="0" smtClean="0"/>
              <a:t>(t), ……</a:t>
            </a:r>
          </a:p>
          <a:p>
            <a:pPr marL="0" lvl="1"/>
            <a:r>
              <a:rPr lang="en-US" altLang="zh-TW" sz="2400" dirty="0" smtClean="0"/>
              <a:t>output</a:t>
            </a:r>
            <a:r>
              <a:rPr lang="en-US" altLang="zh-TW" sz="2400" dirty="0"/>
              <a:t>: </a:t>
            </a:r>
            <a:r>
              <a:rPr lang="en-US" altLang="zh-TW" sz="2400" dirty="0" smtClean="0"/>
              <a:t>y</a:t>
            </a:r>
            <a:r>
              <a:rPr lang="en-US" altLang="zh-TW" sz="2400" baseline="-25000" dirty="0" smtClean="0"/>
              <a:t>1</a:t>
            </a:r>
            <a:r>
              <a:rPr lang="en-US" altLang="zh-TW" sz="2400" dirty="0" smtClean="0"/>
              <a:t>(t</a:t>
            </a:r>
            <a:r>
              <a:rPr lang="en-US" altLang="zh-TW" sz="2400" dirty="0"/>
              <a:t>), </a:t>
            </a:r>
            <a:r>
              <a:rPr lang="en-US" altLang="zh-TW" sz="2400" dirty="0" smtClean="0"/>
              <a:t>y</a:t>
            </a:r>
            <a:r>
              <a:rPr lang="en-US" altLang="zh-TW" sz="2400" baseline="-25000" dirty="0" smtClean="0"/>
              <a:t>2</a:t>
            </a:r>
            <a:r>
              <a:rPr lang="en-US" altLang="zh-TW" sz="2400" dirty="0" smtClean="0"/>
              <a:t>(t</a:t>
            </a:r>
            <a:r>
              <a:rPr lang="en-US" altLang="zh-TW" sz="2400" dirty="0"/>
              <a:t>), </a:t>
            </a:r>
            <a:r>
              <a:rPr lang="en-US" altLang="zh-TW" sz="2400" dirty="0" smtClean="0"/>
              <a:t>y</a:t>
            </a:r>
            <a:r>
              <a:rPr lang="en-US" altLang="zh-TW" sz="2400" baseline="-25000" dirty="0" smtClean="0"/>
              <a:t>3</a:t>
            </a:r>
            <a:r>
              <a:rPr lang="en-US" altLang="zh-TW" sz="2400" dirty="0" smtClean="0"/>
              <a:t>(t</a:t>
            </a:r>
            <a:r>
              <a:rPr lang="en-US" altLang="zh-TW" sz="2400" dirty="0"/>
              <a:t>), </a:t>
            </a:r>
            <a:r>
              <a:rPr lang="en-US" altLang="zh-TW" sz="2400" dirty="0" smtClean="0"/>
              <a:t>……</a:t>
            </a:r>
            <a:endParaRPr lang="en-US" altLang="zh-TW" sz="2400" dirty="0"/>
          </a:p>
        </p:txBody>
      </p:sp>
    </p:spTree>
    <p:extLst>
      <p:ext uri="{BB962C8B-B14F-4D97-AF65-F5344CB8AC3E}">
        <p14:creationId xmlns:p14="http://schemas.microsoft.com/office/powerpoint/2010/main" val="108837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Linearity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Linear System:</a:t>
            </a:r>
          </a:p>
          <a:p>
            <a:pPr lvl="1"/>
            <a:r>
              <a:rPr lang="en-US" altLang="zh-TW" sz="2800" dirty="0" smtClean="0"/>
              <a:t>Property 2:</a:t>
            </a:r>
          </a:p>
        </p:txBody>
      </p:sp>
      <p:sp>
        <p:nvSpPr>
          <p:cNvPr id="21" name="矩形 20"/>
          <p:cNvSpPr/>
          <p:nvPr/>
        </p:nvSpPr>
        <p:spPr>
          <a:xfrm>
            <a:off x="2507226" y="430045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409070" y="2879373"/>
            <a:ext cx="3901343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altLang="zh-TW" sz="2400" dirty="0" smtClean="0"/>
              <a:t>Input: a</a:t>
            </a:r>
            <a:r>
              <a:rPr lang="en-US" altLang="zh-TW" sz="2400" baseline="-25000" dirty="0" smtClean="0"/>
              <a:t>1</a:t>
            </a:r>
            <a:r>
              <a:rPr lang="en-US" altLang="zh-TW" sz="2400" dirty="0" smtClean="0"/>
              <a:t>(t), a</a:t>
            </a:r>
            <a:r>
              <a:rPr lang="en-US" altLang="zh-TW" sz="2400" baseline="-25000" dirty="0" smtClean="0"/>
              <a:t>2</a:t>
            </a:r>
            <a:r>
              <a:rPr lang="en-US" altLang="zh-TW" sz="2400" dirty="0" smtClean="0"/>
              <a:t>(t), a</a:t>
            </a:r>
            <a:r>
              <a:rPr lang="en-US" altLang="zh-TW" sz="2400" baseline="-25000" dirty="0" smtClean="0"/>
              <a:t>3</a:t>
            </a:r>
            <a:r>
              <a:rPr lang="en-US" altLang="zh-TW" sz="2400" dirty="0" smtClean="0"/>
              <a:t>(t), ……</a:t>
            </a:r>
          </a:p>
          <a:p>
            <a:pPr marL="0" lvl="1"/>
            <a:r>
              <a:rPr lang="en-US" altLang="zh-TW" sz="2400" dirty="0" smtClean="0"/>
              <a:t>output</a:t>
            </a:r>
            <a:r>
              <a:rPr lang="en-US" altLang="zh-TW" sz="2400" dirty="0"/>
              <a:t>: x</a:t>
            </a:r>
            <a:r>
              <a:rPr lang="en-US" altLang="zh-TW" sz="2400" baseline="-25000" dirty="0" smtClean="0"/>
              <a:t>1</a:t>
            </a:r>
            <a:r>
              <a:rPr lang="en-US" altLang="zh-TW" sz="2400" dirty="0" smtClean="0"/>
              <a:t>(t</a:t>
            </a:r>
            <a:r>
              <a:rPr lang="en-US" altLang="zh-TW" sz="2400" dirty="0"/>
              <a:t>), x</a:t>
            </a:r>
            <a:r>
              <a:rPr lang="en-US" altLang="zh-TW" sz="2400" baseline="-25000" dirty="0" smtClean="0"/>
              <a:t>2</a:t>
            </a:r>
            <a:r>
              <a:rPr lang="en-US" altLang="zh-TW" sz="2400" dirty="0" smtClean="0"/>
              <a:t>(t</a:t>
            </a:r>
            <a:r>
              <a:rPr lang="en-US" altLang="zh-TW" sz="2400" dirty="0"/>
              <a:t>), x</a:t>
            </a:r>
            <a:r>
              <a:rPr lang="en-US" altLang="zh-TW" sz="2400" baseline="-25000" dirty="0" smtClean="0"/>
              <a:t>3</a:t>
            </a:r>
            <a:r>
              <a:rPr lang="en-US" altLang="zh-TW" sz="2400" dirty="0" smtClean="0"/>
              <a:t>(t</a:t>
            </a:r>
            <a:r>
              <a:rPr lang="en-US" altLang="zh-TW" sz="2400" dirty="0"/>
              <a:t>), </a:t>
            </a:r>
            <a:r>
              <a:rPr lang="en-US" altLang="zh-TW" sz="2400" dirty="0" smtClean="0"/>
              <a:t>……</a:t>
            </a:r>
            <a:endParaRPr lang="en-US" altLang="zh-TW" sz="2400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1477553" y="4728624"/>
            <a:ext cx="6188893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altLang="zh-TW" sz="2400" dirty="0" smtClean="0"/>
              <a:t>Input: </a:t>
            </a:r>
            <a:r>
              <a:rPr lang="en-US" altLang="zh-TW" sz="2400" dirty="0"/>
              <a:t>a</a:t>
            </a:r>
            <a:r>
              <a:rPr lang="en-US" altLang="zh-TW" sz="2400" baseline="-25000" dirty="0"/>
              <a:t>1</a:t>
            </a:r>
            <a:r>
              <a:rPr lang="en-US" altLang="zh-TW" sz="2400" dirty="0"/>
              <a:t>(t</a:t>
            </a:r>
            <a:r>
              <a:rPr lang="en-US" altLang="zh-TW" sz="2400" dirty="0" smtClean="0"/>
              <a:t>)+</a:t>
            </a:r>
            <a:r>
              <a:rPr lang="en-US" altLang="zh-TW" sz="2400" dirty="0"/>
              <a:t> b</a:t>
            </a:r>
            <a:r>
              <a:rPr lang="en-US" altLang="zh-TW" sz="2400" baseline="-25000" dirty="0"/>
              <a:t>1</a:t>
            </a:r>
            <a:r>
              <a:rPr lang="en-US" altLang="zh-TW" sz="2400" dirty="0"/>
              <a:t>(t</a:t>
            </a:r>
            <a:r>
              <a:rPr lang="en-US" altLang="zh-TW" sz="2400" dirty="0" smtClean="0"/>
              <a:t>), </a:t>
            </a:r>
            <a:r>
              <a:rPr lang="en-US" altLang="zh-TW" sz="2400" dirty="0"/>
              <a:t>a</a:t>
            </a:r>
            <a:r>
              <a:rPr lang="en-US" altLang="zh-TW" sz="2400" baseline="-25000" dirty="0"/>
              <a:t>2</a:t>
            </a:r>
            <a:r>
              <a:rPr lang="en-US" altLang="zh-TW" sz="2400" dirty="0"/>
              <a:t>(t</a:t>
            </a:r>
            <a:r>
              <a:rPr lang="en-US" altLang="zh-TW" sz="2400" dirty="0" smtClean="0"/>
              <a:t>)+</a:t>
            </a:r>
            <a:r>
              <a:rPr lang="en-US" altLang="zh-TW" sz="2400" dirty="0"/>
              <a:t> b</a:t>
            </a:r>
            <a:r>
              <a:rPr lang="en-US" altLang="zh-TW" sz="2400" baseline="-25000" dirty="0"/>
              <a:t>2</a:t>
            </a:r>
            <a:r>
              <a:rPr lang="en-US" altLang="zh-TW" sz="2400" dirty="0"/>
              <a:t>(t</a:t>
            </a:r>
            <a:r>
              <a:rPr lang="en-US" altLang="zh-TW" sz="2400" dirty="0" smtClean="0"/>
              <a:t>), </a:t>
            </a:r>
            <a:r>
              <a:rPr lang="en-US" altLang="zh-TW" sz="2400" dirty="0"/>
              <a:t>a</a:t>
            </a:r>
            <a:r>
              <a:rPr lang="en-US" altLang="zh-TW" sz="2400" baseline="-25000" dirty="0"/>
              <a:t>3</a:t>
            </a:r>
            <a:r>
              <a:rPr lang="en-US" altLang="zh-TW" sz="2400" dirty="0"/>
              <a:t>(t</a:t>
            </a:r>
            <a:r>
              <a:rPr lang="en-US" altLang="zh-TW" sz="2400" dirty="0" smtClean="0"/>
              <a:t>)+</a:t>
            </a:r>
            <a:r>
              <a:rPr lang="en-US" altLang="zh-TW" sz="2400" dirty="0"/>
              <a:t> </a:t>
            </a:r>
            <a:r>
              <a:rPr lang="en-US" altLang="zh-TW" sz="2400" dirty="0" smtClean="0"/>
              <a:t>b</a:t>
            </a:r>
            <a:r>
              <a:rPr lang="en-US" altLang="zh-TW" sz="2400" baseline="-25000" dirty="0" smtClean="0"/>
              <a:t>3</a:t>
            </a:r>
            <a:r>
              <a:rPr lang="en-US" altLang="zh-TW" sz="2400" dirty="0" smtClean="0"/>
              <a:t>(t</a:t>
            </a:r>
            <a:r>
              <a:rPr lang="en-US" altLang="zh-TW" sz="2400" dirty="0"/>
              <a:t>)</a:t>
            </a:r>
            <a:r>
              <a:rPr lang="en-US" altLang="zh-TW" sz="2400" dirty="0" smtClean="0"/>
              <a:t>, ……</a:t>
            </a:r>
          </a:p>
          <a:p>
            <a:pPr marL="0" lvl="1"/>
            <a:r>
              <a:rPr lang="en-US" altLang="zh-TW" sz="2400" dirty="0" smtClean="0"/>
              <a:t>output</a:t>
            </a:r>
            <a:r>
              <a:rPr lang="en-US" altLang="zh-TW" sz="2400" dirty="0"/>
              <a:t>: x</a:t>
            </a:r>
            <a:r>
              <a:rPr lang="en-US" altLang="zh-TW" sz="2400" baseline="-25000" dirty="0"/>
              <a:t>1</a:t>
            </a:r>
            <a:r>
              <a:rPr lang="en-US" altLang="zh-TW" sz="2400" dirty="0"/>
              <a:t>(t</a:t>
            </a:r>
            <a:r>
              <a:rPr lang="en-US" altLang="zh-TW" sz="2400" dirty="0" smtClean="0"/>
              <a:t>)+</a:t>
            </a:r>
            <a:r>
              <a:rPr lang="en-US" altLang="zh-TW" sz="2400" dirty="0"/>
              <a:t>y</a:t>
            </a:r>
            <a:r>
              <a:rPr lang="en-US" altLang="zh-TW" sz="2400" baseline="-25000" dirty="0"/>
              <a:t>1</a:t>
            </a:r>
            <a:r>
              <a:rPr lang="en-US" altLang="zh-TW" sz="2400" dirty="0"/>
              <a:t>(t)</a:t>
            </a:r>
            <a:r>
              <a:rPr lang="en-US" altLang="zh-TW" sz="2400" dirty="0" smtClean="0"/>
              <a:t>, 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2</a:t>
            </a:r>
            <a:r>
              <a:rPr lang="en-US" altLang="zh-TW" sz="2400" dirty="0"/>
              <a:t>(t</a:t>
            </a:r>
            <a:r>
              <a:rPr lang="en-US" altLang="zh-TW" sz="2400" dirty="0" smtClean="0"/>
              <a:t>)+y</a:t>
            </a:r>
            <a:r>
              <a:rPr lang="en-US" altLang="zh-TW" sz="2400" baseline="-25000" dirty="0" smtClean="0"/>
              <a:t>2</a:t>
            </a:r>
            <a:r>
              <a:rPr lang="en-US" altLang="zh-TW" sz="2400" dirty="0" smtClean="0"/>
              <a:t>(t</a:t>
            </a:r>
            <a:r>
              <a:rPr lang="en-US" altLang="zh-TW" sz="2400" dirty="0"/>
              <a:t>)</a:t>
            </a:r>
            <a:r>
              <a:rPr lang="en-US" altLang="zh-TW" sz="2400" dirty="0" smtClean="0"/>
              <a:t>, </a:t>
            </a:r>
            <a:r>
              <a:rPr lang="en-US" altLang="zh-TW" sz="2400" dirty="0"/>
              <a:t>x</a:t>
            </a:r>
            <a:r>
              <a:rPr lang="en-US" altLang="zh-TW" sz="2400" baseline="-25000" dirty="0"/>
              <a:t>3</a:t>
            </a:r>
            <a:r>
              <a:rPr lang="en-US" altLang="zh-TW" sz="2400" dirty="0"/>
              <a:t>(t</a:t>
            </a:r>
            <a:r>
              <a:rPr lang="en-US" altLang="zh-TW" sz="2400" dirty="0" smtClean="0"/>
              <a:t>)+y</a:t>
            </a:r>
            <a:r>
              <a:rPr lang="en-US" altLang="zh-TW" sz="2400" baseline="-25000" dirty="0" smtClean="0"/>
              <a:t>3</a:t>
            </a:r>
            <a:r>
              <a:rPr lang="en-US" altLang="zh-TW" sz="2400" dirty="0" smtClean="0"/>
              <a:t>(t</a:t>
            </a:r>
            <a:r>
              <a:rPr lang="en-US" altLang="zh-TW" sz="2400" dirty="0"/>
              <a:t>)</a:t>
            </a:r>
            <a:r>
              <a:rPr lang="en-US" altLang="zh-TW" sz="2400" dirty="0" smtClean="0"/>
              <a:t>, ……</a:t>
            </a:r>
            <a:endParaRPr lang="en-US" altLang="zh-TW" sz="2400" dirty="0"/>
          </a:p>
        </p:txBody>
      </p:sp>
      <p:sp>
        <p:nvSpPr>
          <p:cNvPr id="28" name="向下箭號 27"/>
          <p:cNvSpPr/>
          <p:nvPr/>
        </p:nvSpPr>
        <p:spPr>
          <a:xfrm rot="18579435">
            <a:off x="2503926" y="3866421"/>
            <a:ext cx="855406" cy="7765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向右箭號 30"/>
          <p:cNvSpPr/>
          <p:nvPr/>
        </p:nvSpPr>
        <p:spPr>
          <a:xfrm>
            <a:off x="2359742" y="5952013"/>
            <a:ext cx="505425" cy="35581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矩形 31"/>
          <p:cNvSpPr/>
          <p:nvPr/>
        </p:nvSpPr>
        <p:spPr>
          <a:xfrm>
            <a:off x="2979678" y="5895226"/>
            <a:ext cx="457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i="1" dirty="0" smtClean="0"/>
              <a:t>Superposition Principle</a:t>
            </a:r>
            <a:endParaRPr lang="zh-TW" altLang="en-US" sz="2800" b="1" i="1" dirty="0"/>
          </a:p>
        </p:txBody>
      </p:sp>
      <p:sp>
        <p:nvSpPr>
          <p:cNvPr id="10" name="向下箭號 9"/>
          <p:cNvSpPr/>
          <p:nvPr/>
        </p:nvSpPr>
        <p:spPr>
          <a:xfrm rot="2649464">
            <a:off x="5865364" y="3912169"/>
            <a:ext cx="855406" cy="7765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4865657" y="2864625"/>
            <a:ext cx="3901343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altLang="zh-TW" sz="2400" dirty="0" smtClean="0"/>
              <a:t>Input: b</a:t>
            </a:r>
            <a:r>
              <a:rPr lang="en-US" altLang="zh-TW" sz="2400" baseline="-25000" dirty="0" smtClean="0"/>
              <a:t>1</a:t>
            </a:r>
            <a:r>
              <a:rPr lang="en-US" altLang="zh-TW" sz="2400" dirty="0" smtClean="0"/>
              <a:t>(t), b</a:t>
            </a:r>
            <a:r>
              <a:rPr lang="en-US" altLang="zh-TW" sz="2400" baseline="-25000" dirty="0" smtClean="0"/>
              <a:t>2</a:t>
            </a:r>
            <a:r>
              <a:rPr lang="en-US" altLang="zh-TW" sz="2400" dirty="0" smtClean="0"/>
              <a:t>(t), b</a:t>
            </a:r>
            <a:r>
              <a:rPr lang="en-US" altLang="zh-TW" sz="2400" baseline="-25000" dirty="0" smtClean="0"/>
              <a:t>3</a:t>
            </a:r>
            <a:r>
              <a:rPr lang="en-US" altLang="zh-TW" sz="2400" dirty="0" smtClean="0"/>
              <a:t>(t), ……</a:t>
            </a:r>
          </a:p>
          <a:p>
            <a:pPr marL="0" lvl="1"/>
            <a:r>
              <a:rPr lang="en-US" altLang="zh-TW" sz="2400" dirty="0" smtClean="0"/>
              <a:t>output</a:t>
            </a:r>
            <a:r>
              <a:rPr lang="en-US" altLang="zh-TW" sz="2400" dirty="0"/>
              <a:t>: </a:t>
            </a:r>
            <a:r>
              <a:rPr lang="en-US" altLang="zh-TW" sz="2400" dirty="0" smtClean="0"/>
              <a:t>y</a:t>
            </a:r>
            <a:r>
              <a:rPr lang="en-US" altLang="zh-TW" sz="2400" baseline="-25000" dirty="0" smtClean="0"/>
              <a:t>1</a:t>
            </a:r>
            <a:r>
              <a:rPr lang="en-US" altLang="zh-TW" sz="2400" dirty="0" smtClean="0"/>
              <a:t>(t</a:t>
            </a:r>
            <a:r>
              <a:rPr lang="en-US" altLang="zh-TW" sz="2400" dirty="0"/>
              <a:t>), </a:t>
            </a:r>
            <a:r>
              <a:rPr lang="en-US" altLang="zh-TW" sz="2400" dirty="0" smtClean="0"/>
              <a:t>y</a:t>
            </a:r>
            <a:r>
              <a:rPr lang="en-US" altLang="zh-TW" sz="2400" baseline="-25000" dirty="0" smtClean="0"/>
              <a:t>2</a:t>
            </a:r>
            <a:r>
              <a:rPr lang="en-US" altLang="zh-TW" sz="2400" dirty="0" smtClean="0"/>
              <a:t>(t</a:t>
            </a:r>
            <a:r>
              <a:rPr lang="en-US" altLang="zh-TW" sz="2400" dirty="0"/>
              <a:t>), </a:t>
            </a:r>
            <a:r>
              <a:rPr lang="en-US" altLang="zh-TW" sz="2400" dirty="0" smtClean="0"/>
              <a:t>y</a:t>
            </a:r>
            <a:r>
              <a:rPr lang="en-US" altLang="zh-TW" sz="2400" baseline="-25000" dirty="0" smtClean="0"/>
              <a:t>3</a:t>
            </a:r>
            <a:r>
              <a:rPr lang="en-US" altLang="zh-TW" sz="2400" dirty="0" smtClean="0"/>
              <a:t>(t</a:t>
            </a:r>
            <a:r>
              <a:rPr lang="en-US" altLang="zh-TW" sz="2400" dirty="0"/>
              <a:t>), </a:t>
            </a:r>
            <a:r>
              <a:rPr lang="en-US" altLang="zh-TW" sz="2400" dirty="0" smtClean="0"/>
              <a:t>……</a:t>
            </a:r>
            <a:endParaRPr lang="en-US" altLang="zh-TW" sz="2400" dirty="0"/>
          </a:p>
        </p:txBody>
      </p:sp>
    </p:spTree>
    <p:extLst>
      <p:ext uri="{BB962C8B-B14F-4D97-AF65-F5344CB8AC3E}">
        <p14:creationId xmlns:p14="http://schemas.microsoft.com/office/powerpoint/2010/main" val="278665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grpSp>
        <p:nvGrpSpPr>
          <p:cNvPr id="49" name="群組 48"/>
          <p:cNvGrpSpPr/>
          <p:nvPr/>
        </p:nvGrpSpPr>
        <p:grpSpPr>
          <a:xfrm>
            <a:off x="4717973" y="385598"/>
            <a:ext cx="4284074" cy="2494442"/>
            <a:chOff x="-66163" y="3054243"/>
            <a:chExt cx="4284074" cy="2494442"/>
          </a:xfrm>
        </p:grpSpPr>
        <p:grpSp>
          <p:nvGrpSpPr>
            <p:cNvPr id="23" name="群組 22"/>
            <p:cNvGrpSpPr/>
            <p:nvPr/>
          </p:nvGrpSpPr>
          <p:grpSpPr>
            <a:xfrm>
              <a:off x="782002" y="3054243"/>
              <a:ext cx="3435909" cy="2494442"/>
              <a:chOff x="3034907" y="4149271"/>
              <a:chExt cx="3435909" cy="2494442"/>
            </a:xfrm>
          </p:grpSpPr>
          <p:grpSp>
            <p:nvGrpSpPr>
              <p:cNvPr id="24" name="群組 23"/>
              <p:cNvGrpSpPr/>
              <p:nvPr/>
            </p:nvGrpSpPr>
            <p:grpSpPr>
              <a:xfrm>
                <a:off x="4445033" y="4392490"/>
                <a:ext cx="2025783" cy="2035974"/>
                <a:chOff x="4605040" y="4374297"/>
                <a:chExt cx="2025783" cy="2035974"/>
              </a:xfrm>
            </p:grpSpPr>
            <p:grpSp>
              <p:nvGrpSpPr>
                <p:cNvPr id="28" name="群組 27"/>
                <p:cNvGrpSpPr/>
                <p:nvPr/>
              </p:nvGrpSpPr>
              <p:grpSpPr>
                <a:xfrm>
                  <a:off x="5129095" y="4374297"/>
                  <a:ext cx="1501728" cy="2035974"/>
                  <a:chOff x="5361525" y="4264900"/>
                  <a:chExt cx="1501728" cy="2035974"/>
                </a:xfrm>
              </p:grpSpPr>
              <p:pic>
                <p:nvPicPr>
                  <p:cNvPr id="31" name="圖片 30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 rot="10800000" flipH="1">
                    <a:off x="5361525" y="4264900"/>
                    <a:ext cx="362033" cy="2035974"/>
                  </a:xfrm>
                  <a:prstGeom prst="rect">
                    <a:avLst/>
                  </a:prstGeom>
                </p:spPr>
              </p:pic>
              <p:cxnSp>
                <p:nvCxnSpPr>
                  <p:cNvPr id="32" name="直線單箭頭接點 31"/>
                  <p:cNvCxnSpPr/>
                  <p:nvPr/>
                </p:nvCxnSpPr>
                <p:spPr>
                  <a:xfrm>
                    <a:off x="5832588" y="4845506"/>
                    <a:ext cx="10423" cy="989762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aphicFrame>
                <p:nvGraphicFramePr>
                  <p:cNvPr id="33" name="物件 32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2282668787"/>
                      </p:ext>
                    </p:extLst>
                  </p:nvPr>
                </p:nvGraphicFramePr>
                <p:xfrm>
                  <a:off x="5758353" y="4969091"/>
                  <a:ext cx="1104900" cy="644525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41132" name="方程式" r:id="rId4" imgW="368280" imgH="215640" progId="Equation.3">
                          <p:embed/>
                        </p:oleObj>
                      </mc:Choice>
                      <mc:Fallback>
                        <p:oleObj name="方程式" r:id="rId4" imgW="368280" imgH="215640" progId="Equation.3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5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5758353" y="4969091"/>
                                <a:ext cx="1104900" cy="644525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cxnSp>
              <p:nvCxnSpPr>
                <p:cNvPr id="29" name="直線接點 28"/>
                <p:cNvCxnSpPr/>
                <p:nvPr/>
              </p:nvCxnSpPr>
              <p:spPr>
                <a:xfrm flipH="1">
                  <a:off x="4605040" y="4523413"/>
                  <a:ext cx="705071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直線接點 29"/>
                <p:cNvCxnSpPr/>
                <p:nvPr/>
              </p:nvCxnSpPr>
              <p:spPr>
                <a:xfrm flipH="1">
                  <a:off x="4605040" y="6298241"/>
                  <a:ext cx="705071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25" name="圖片 24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034907" y="4294118"/>
                <a:ext cx="739021" cy="1124826"/>
              </a:xfrm>
              <a:prstGeom prst="rect">
                <a:avLst/>
              </a:prstGeom>
            </p:spPr>
          </p:pic>
          <p:pic>
            <p:nvPicPr>
              <p:cNvPr id="26" name="圖片 25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055947" y="5368214"/>
                <a:ext cx="744503" cy="1275499"/>
              </a:xfrm>
              <a:prstGeom prst="rect">
                <a:avLst/>
              </a:prstGeom>
            </p:spPr>
          </p:pic>
          <p:sp>
            <p:nvSpPr>
              <p:cNvPr id="27" name="矩形 26"/>
              <p:cNvSpPr/>
              <p:nvPr/>
            </p:nvSpPr>
            <p:spPr>
              <a:xfrm>
                <a:off x="3599544" y="4149271"/>
                <a:ext cx="917796" cy="249444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TW" sz="2800" dirty="0" smtClean="0"/>
              </a:p>
            </p:txBody>
          </p:sp>
        </p:grpSp>
        <p:graphicFrame>
          <p:nvGraphicFramePr>
            <p:cNvPr id="34" name="物件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66423896"/>
                </p:ext>
              </p:extLst>
            </p:nvPr>
          </p:nvGraphicFramePr>
          <p:xfrm>
            <a:off x="308201" y="4645822"/>
            <a:ext cx="381000" cy="530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33" name="方程式" r:id="rId8" imgW="126720" imgH="177480" progId="Equation.3">
                    <p:embed/>
                  </p:oleObj>
                </mc:Choice>
                <mc:Fallback>
                  <p:oleObj name="方程式" r:id="rId8" imgW="1267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8201" y="4645822"/>
                          <a:ext cx="381000" cy="5302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物件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91946196"/>
                </p:ext>
              </p:extLst>
            </p:nvPr>
          </p:nvGraphicFramePr>
          <p:xfrm>
            <a:off x="-66163" y="3438514"/>
            <a:ext cx="876300" cy="644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34" name="方程式" r:id="rId10" imgW="291960" imgH="215640" progId="Equation.3">
                    <p:embed/>
                  </p:oleObj>
                </mc:Choice>
                <mc:Fallback>
                  <p:oleObj name="方程式" r:id="rId10" imgW="29196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66163" y="3438514"/>
                          <a:ext cx="876300" cy="644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0" name="群組 49"/>
          <p:cNvGrpSpPr/>
          <p:nvPr/>
        </p:nvGrpSpPr>
        <p:grpSpPr>
          <a:xfrm>
            <a:off x="4955716" y="3682521"/>
            <a:ext cx="4065381" cy="2494442"/>
            <a:chOff x="171580" y="3054243"/>
            <a:chExt cx="4065381" cy="2494442"/>
          </a:xfrm>
        </p:grpSpPr>
        <p:grpSp>
          <p:nvGrpSpPr>
            <p:cNvPr id="51" name="群組 50"/>
            <p:cNvGrpSpPr/>
            <p:nvPr/>
          </p:nvGrpSpPr>
          <p:grpSpPr>
            <a:xfrm>
              <a:off x="782002" y="3054243"/>
              <a:ext cx="3454959" cy="2494442"/>
              <a:chOff x="3034907" y="4149271"/>
              <a:chExt cx="3454959" cy="2494442"/>
            </a:xfrm>
          </p:grpSpPr>
          <p:grpSp>
            <p:nvGrpSpPr>
              <p:cNvPr id="54" name="群組 53"/>
              <p:cNvGrpSpPr/>
              <p:nvPr/>
            </p:nvGrpSpPr>
            <p:grpSpPr>
              <a:xfrm>
                <a:off x="4445033" y="4392490"/>
                <a:ext cx="2044833" cy="2035974"/>
                <a:chOff x="4605040" y="4374297"/>
                <a:chExt cx="2044833" cy="2035974"/>
              </a:xfrm>
            </p:grpSpPr>
            <p:grpSp>
              <p:nvGrpSpPr>
                <p:cNvPr id="58" name="群組 57"/>
                <p:cNvGrpSpPr/>
                <p:nvPr/>
              </p:nvGrpSpPr>
              <p:grpSpPr>
                <a:xfrm>
                  <a:off x="5129095" y="4374297"/>
                  <a:ext cx="1520778" cy="2035974"/>
                  <a:chOff x="5361525" y="4264900"/>
                  <a:chExt cx="1520778" cy="2035974"/>
                </a:xfrm>
              </p:grpSpPr>
              <p:pic>
                <p:nvPicPr>
                  <p:cNvPr id="61" name="圖片 60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 rot="10800000" flipH="1">
                    <a:off x="5361525" y="4264900"/>
                    <a:ext cx="362033" cy="2035974"/>
                  </a:xfrm>
                  <a:prstGeom prst="rect">
                    <a:avLst/>
                  </a:prstGeom>
                </p:spPr>
              </p:pic>
              <p:cxnSp>
                <p:nvCxnSpPr>
                  <p:cNvPr id="62" name="直線單箭頭接點 61"/>
                  <p:cNvCxnSpPr/>
                  <p:nvPr/>
                </p:nvCxnSpPr>
                <p:spPr>
                  <a:xfrm>
                    <a:off x="5832588" y="4845506"/>
                    <a:ext cx="10423" cy="989762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aphicFrame>
                <p:nvGraphicFramePr>
                  <p:cNvPr id="63" name="物件 62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1479043535"/>
                      </p:ext>
                    </p:extLst>
                  </p:nvPr>
                </p:nvGraphicFramePr>
                <p:xfrm>
                  <a:off x="5739303" y="4968858"/>
                  <a:ext cx="1143000" cy="644525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41135" name="方程式" r:id="rId12" imgW="380880" imgH="215640" progId="Equation.3">
                          <p:embed/>
                        </p:oleObj>
                      </mc:Choice>
                      <mc:Fallback>
                        <p:oleObj name="方程式" r:id="rId12" imgW="380880" imgH="215640" progId="Equation.3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3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5739303" y="4968858"/>
                                <a:ext cx="1143000" cy="644525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cxnSp>
              <p:nvCxnSpPr>
                <p:cNvPr id="59" name="直線接點 58"/>
                <p:cNvCxnSpPr/>
                <p:nvPr/>
              </p:nvCxnSpPr>
              <p:spPr>
                <a:xfrm flipH="1">
                  <a:off x="4605040" y="4523413"/>
                  <a:ext cx="705071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直線接點 59"/>
                <p:cNvCxnSpPr/>
                <p:nvPr/>
              </p:nvCxnSpPr>
              <p:spPr>
                <a:xfrm flipH="1">
                  <a:off x="4605040" y="6298241"/>
                  <a:ext cx="705071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55" name="圖片 54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034907" y="4294118"/>
                <a:ext cx="739021" cy="1124826"/>
              </a:xfrm>
              <a:prstGeom prst="rect">
                <a:avLst/>
              </a:prstGeom>
            </p:spPr>
          </p:pic>
          <p:pic>
            <p:nvPicPr>
              <p:cNvPr id="56" name="圖片 55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055947" y="5368214"/>
                <a:ext cx="744503" cy="1275499"/>
              </a:xfrm>
              <a:prstGeom prst="rect">
                <a:avLst/>
              </a:prstGeom>
            </p:spPr>
          </p:pic>
          <p:sp>
            <p:nvSpPr>
              <p:cNvPr id="57" name="矩形 56"/>
              <p:cNvSpPr/>
              <p:nvPr/>
            </p:nvSpPr>
            <p:spPr>
              <a:xfrm>
                <a:off x="3599544" y="4149271"/>
                <a:ext cx="917796" cy="249444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TW" sz="2800" dirty="0" smtClean="0"/>
              </a:p>
            </p:txBody>
          </p:sp>
        </p:grpSp>
        <p:graphicFrame>
          <p:nvGraphicFramePr>
            <p:cNvPr id="52" name="物件 5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52596132"/>
                </p:ext>
              </p:extLst>
            </p:nvPr>
          </p:nvGraphicFramePr>
          <p:xfrm>
            <a:off x="171580" y="4588795"/>
            <a:ext cx="685800" cy="644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36" name="方程式" r:id="rId14" imgW="228600" imgH="215640" progId="Equation.3">
                    <p:embed/>
                  </p:oleObj>
                </mc:Choice>
                <mc:Fallback>
                  <p:oleObj name="方程式" r:id="rId14" imgW="22860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1580" y="4588795"/>
                          <a:ext cx="685800" cy="644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" name="物件 5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55271762"/>
                </p:ext>
              </p:extLst>
            </p:nvPr>
          </p:nvGraphicFramePr>
          <p:xfrm>
            <a:off x="346487" y="3496390"/>
            <a:ext cx="381000" cy="530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37" name="方程式" r:id="rId16" imgW="126720" imgH="177480" progId="Equation.3">
                    <p:embed/>
                  </p:oleObj>
                </mc:Choice>
                <mc:Fallback>
                  <p:oleObj name="方程式" r:id="rId16" imgW="1267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6487" y="3496390"/>
                          <a:ext cx="381000" cy="5302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4" name="標題 6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Linearity</a:t>
            </a:r>
            <a:endParaRPr lang="zh-TW" altLang="en-US" dirty="0"/>
          </a:p>
        </p:txBody>
      </p:sp>
      <p:grpSp>
        <p:nvGrpSpPr>
          <p:cNvPr id="65" name="群組 64"/>
          <p:cNvGrpSpPr/>
          <p:nvPr/>
        </p:nvGrpSpPr>
        <p:grpSpPr>
          <a:xfrm>
            <a:off x="265448" y="1942094"/>
            <a:ext cx="3764384" cy="3191692"/>
            <a:chOff x="155523" y="3054243"/>
            <a:chExt cx="3764384" cy="3191692"/>
          </a:xfrm>
        </p:grpSpPr>
        <p:grpSp>
          <p:nvGrpSpPr>
            <p:cNvPr id="66" name="群組 65"/>
            <p:cNvGrpSpPr/>
            <p:nvPr/>
          </p:nvGrpSpPr>
          <p:grpSpPr>
            <a:xfrm>
              <a:off x="338507" y="3054243"/>
              <a:ext cx="3581400" cy="3191692"/>
              <a:chOff x="2591412" y="4149271"/>
              <a:chExt cx="3581400" cy="3191692"/>
            </a:xfrm>
          </p:grpSpPr>
          <p:grpSp>
            <p:nvGrpSpPr>
              <p:cNvPr id="69" name="群組 68"/>
              <p:cNvGrpSpPr/>
              <p:nvPr/>
            </p:nvGrpSpPr>
            <p:grpSpPr>
              <a:xfrm>
                <a:off x="2591412" y="4392490"/>
                <a:ext cx="3581400" cy="2948473"/>
                <a:chOff x="2751419" y="4374297"/>
                <a:chExt cx="3581400" cy="2948473"/>
              </a:xfrm>
            </p:grpSpPr>
            <p:grpSp>
              <p:nvGrpSpPr>
                <p:cNvPr id="73" name="群組 72"/>
                <p:cNvGrpSpPr/>
                <p:nvPr/>
              </p:nvGrpSpPr>
              <p:grpSpPr>
                <a:xfrm>
                  <a:off x="2751419" y="4374297"/>
                  <a:ext cx="3581400" cy="2948473"/>
                  <a:chOff x="2983849" y="4264900"/>
                  <a:chExt cx="3581400" cy="2948473"/>
                </a:xfrm>
              </p:grpSpPr>
              <p:pic>
                <p:nvPicPr>
                  <p:cNvPr id="76" name="圖片 75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 rot="10800000" flipH="1">
                    <a:off x="5361525" y="4264900"/>
                    <a:ext cx="362033" cy="2035974"/>
                  </a:xfrm>
                  <a:prstGeom prst="rect">
                    <a:avLst/>
                  </a:prstGeom>
                </p:spPr>
              </p:pic>
              <p:cxnSp>
                <p:nvCxnSpPr>
                  <p:cNvPr id="77" name="直線單箭頭接點 76"/>
                  <p:cNvCxnSpPr/>
                  <p:nvPr/>
                </p:nvCxnSpPr>
                <p:spPr>
                  <a:xfrm>
                    <a:off x="5832588" y="4845506"/>
                    <a:ext cx="10423" cy="989762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aphicFrame>
                <p:nvGraphicFramePr>
                  <p:cNvPr id="78" name="物件 77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29356122"/>
                      </p:ext>
                    </p:extLst>
                  </p:nvPr>
                </p:nvGraphicFramePr>
                <p:xfrm>
                  <a:off x="2983849" y="6568848"/>
                  <a:ext cx="3581400" cy="644525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41138" name="方程式" r:id="rId18" imgW="1193760" imgH="215640" progId="Equation.3">
                          <p:embed/>
                        </p:oleObj>
                      </mc:Choice>
                      <mc:Fallback>
                        <p:oleObj name="方程式" r:id="rId18" imgW="1193760" imgH="215640" progId="Equation.3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9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983849" y="6568848"/>
                                <a:ext cx="3581400" cy="644525"/>
                              </a:xfrm>
                              <a:prstGeom prst="rect">
                                <a:avLst/>
                              </a:prstGeom>
                              <a:noFill/>
                              <a:extLst/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cxnSp>
              <p:nvCxnSpPr>
                <p:cNvPr id="74" name="直線接點 73"/>
                <p:cNvCxnSpPr/>
                <p:nvPr/>
              </p:nvCxnSpPr>
              <p:spPr>
                <a:xfrm flipH="1">
                  <a:off x="4605040" y="4523413"/>
                  <a:ext cx="705071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直線接點 74"/>
                <p:cNvCxnSpPr/>
                <p:nvPr/>
              </p:nvCxnSpPr>
              <p:spPr>
                <a:xfrm flipH="1">
                  <a:off x="4605040" y="6298241"/>
                  <a:ext cx="705071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70" name="圖片 69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034907" y="4294118"/>
                <a:ext cx="739021" cy="1124826"/>
              </a:xfrm>
              <a:prstGeom prst="rect">
                <a:avLst/>
              </a:prstGeom>
            </p:spPr>
          </p:pic>
          <p:pic>
            <p:nvPicPr>
              <p:cNvPr id="71" name="圖片 70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055947" y="5368214"/>
                <a:ext cx="744503" cy="1275499"/>
              </a:xfrm>
              <a:prstGeom prst="rect">
                <a:avLst/>
              </a:prstGeom>
            </p:spPr>
          </p:pic>
          <p:sp>
            <p:nvSpPr>
              <p:cNvPr id="72" name="矩形 71"/>
              <p:cNvSpPr/>
              <p:nvPr/>
            </p:nvSpPr>
            <p:spPr>
              <a:xfrm>
                <a:off x="3599544" y="4149271"/>
                <a:ext cx="917796" cy="249444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TW" sz="2800" dirty="0" smtClean="0"/>
              </a:p>
            </p:txBody>
          </p:sp>
        </p:grpSp>
        <p:graphicFrame>
          <p:nvGraphicFramePr>
            <p:cNvPr id="67" name="物件 6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77536239"/>
                </p:ext>
              </p:extLst>
            </p:nvPr>
          </p:nvGraphicFramePr>
          <p:xfrm>
            <a:off x="171580" y="4588795"/>
            <a:ext cx="685800" cy="644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39" name="方程式" r:id="rId20" imgW="228600" imgH="215640" progId="Equation.3">
                    <p:embed/>
                  </p:oleObj>
                </mc:Choice>
                <mc:Fallback>
                  <p:oleObj name="方程式" r:id="rId20" imgW="22860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1580" y="4588795"/>
                          <a:ext cx="685800" cy="644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8" name="物件 6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69773265"/>
                </p:ext>
              </p:extLst>
            </p:nvPr>
          </p:nvGraphicFramePr>
          <p:xfrm>
            <a:off x="155523" y="3441096"/>
            <a:ext cx="762000" cy="642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40" name="方程式" r:id="rId22" imgW="253800" imgH="215640" progId="Equation.3">
                    <p:embed/>
                  </p:oleObj>
                </mc:Choice>
                <mc:Fallback>
                  <p:oleObj name="方程式" r:id="rId22" imgW="25380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5523" y="3441096"/>
                          <a:ext cx="762000" cy="6429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9" name="物件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3067755"/>
              </p:ext>
            </p:extLst>
          </p:nvPr>
        </p:nvGraphicFramePr>
        <p:xfrm>
          <a:off x="3182100" y="2881037"/>
          <a:ext cx="99060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1" name="方程式" r:id="rId24" imgW="330120" imgH="215640" progId="Equation.3">
                  <p:embed/>
                </p:oleObj>
              </mc:Choice>
              <mc:Fallback>
                <p:oleObj name="方程式" r:id="rId24" imgW="330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2100" y="2881037"/>
                        <a:ext cx="990600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" name="左-右雙向箭號 79"/>
          <p:cNvSpPr/>
          <p:nvPr/>
        </p:nvSpPr>
        <p:spPr>
          <a:xfrm>
            <a:off x="4352918" y="2964326"/>
            <a:ext cx="1034072" cy="494881"/>
          </a:xfrm>
          <a:prstGeom prst="left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1" name="矩形 80"/>
          <p:cNvSpPr/>
          <p:nvPr/>
        </p:nvSpPr>
        <p:spPr>
          <a:xfrm>
            <a:off x="141953" y="5278908"/>
            <a:ext cx="52283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i="1" dirty="0" smtClean="0"/>
              <a:t>Superposition Principle can be applied on any circuit in this course (Textbook: Chapter 6.5).</a:t>
            </a:r>
            <a:endParaRPr lang="zh-TW" alt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326234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Homework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2.50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662" y="1825625"/>
            <a:ext cx="4943475" cy="448627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180732" y="3165167"/>
            <a:ext cx="1833930" cy="1672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/>
              <a:t>Given v</a:t>
            </a:r>
            <a:r>
              <a:rPr lang="en-US" altLang="zh-TW" sz="2800" baseline="-25000" dirty="0" smtClean="0"/>
              <a:t>s</a:t>
            </a:r>
            <a:r>
              <a:rPr lang="en-US" altLang="zh-TW" sz="2800" dirty="0" smtClean="0"/>
              <a:t> and R</a:t>
            </a:r>
            <a:r>
              <a:rPr lang="en-US" altLang="zh-TW" sz="2800" baseline="-25000" dirty="0" smtClean="0"/>
              <a:t>3</a:t>
            </a:r>
            <a:r>
              <a:rPr lang="en-US" altLang="zh-TW" sz="2800" dirty="0" smtClean="0"/>
              <a:t>, find </a:t>
            </a:r>
            <a:r>
              <a:rPr lang="en-US" altLang="zh-TW" sz="2800" dirty="0" err="1"/>
              <a:t>v</a:t>
            </a:r>
            <a:r>
              <a:rPr lang="en-US" altLang="zh-TW" sz="2800" baseline="-25000" dirty="0" err="1"/>
              <a:t>b</a:t>
            </a:r>
            <a:endParaRPr lang="zh-TW" altLang="en-US" sz="2800" baseline="-25000" dirty="0"/>
          </a:p>
          <a:p>
            <a:endParaRPr lang="zh-TW" altLang="en-US" sz="2800" baseline="-25000" dirty="0"/>
          </a:p>
        </p:txBody>
      </p:sp>
    </p:spTree>
    <p:extLst>
      <p:ext uri="{BB962C8B-B14F-4D97-AF65-F5344CB8AC3E}">
        <p14:creationId xmlns:p14="http://schemas.microsoft.com/office/powerpoint/2010/main" val="15832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Homework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2.52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242" y="2514601"/>
            <a:ext cx="6677025" cy="283845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932038" y="5470627"/>
            <a:ext cx="52799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2800" dirty="0" smtClean="0"/>
              <a:t>Given i</a:t>
            </a:r>
            <a:r>
              <a:rPr lang="en-US" altLang="zh-TW" sz="2800" baseline="-25000" dirty="0" smtClean="0"/>
              <a:t>s</a:t>
            </a:r>
            <a:r>
              <a:rPr lang="en-US" altLang="zh-TW" sz="2800" dirty="0" smtClean="0"/>
              <a:t>, find v</a:t>
            </a:r>
            <a:r>
              <a:rPr lang="en-US" altLang="zh-TW" sz="2800" baseline="-25000" dirty="0" smtClean="0"/>
              <a:t>s </a:t>
            </a:r>
            <a:r>
              <a:rPr lang="en-US" altLang="zh-TW" sz="2800" dirty="0" smtClean="0"/>
              <a:t>such that v</a:t>
            </a:r>
            <a:r>
              <a:rPr lang="en-US" altLang="zh-TW" sz="2800" baseline="-25000" dirty="0" smtClean="0"/>
              <a:t>4</a:t>
            </a:r>
            <a:r>
              <a:rPr lang="en-US" altLang="zh-TW" sz="2800" dirty="0" smtClean="0"/>
              <a:t>= 36V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77000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Node Analysis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952" y="1312611"/>
            <a:ext cx="4123048" cy="2736482"/>
          </a:xfrm>
          <a:prstGeom prst="rect">
            <a:avLst/>
          </a:prstGeom>
        </p:spPr>
      </p:pic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6139699"/>
              </p:ext>
            </p:extLst>
          </p:nvPr>
        </p:nvGraphicFramePr>
        <p:xfrm>
          <a:off x="5304623" y="1605486"/>
          <a:ext cx="3268354" cy="782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51" name="方程式" r:id="rId4" imgW="1803240" imgH="431640" progId="Equation.3">
                  <p:embed/>
                </p:oleObj>
              </mc:Choice>
              <mc:Fallback>
                <p:oleObj name="方程式" r:id="rId4" imgW="18032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4623" y="1605486"/>
                        <a:ext cx="3268354" cy="78256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4751698" y="1688718"/>
            <a:ext cx="14405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v</a:t>
            </a:r>
            <a:r>
              <a:rPr lang="en-US" altLang="zh-TW" sz="2800" baseline="-25000" dirty="0" smtClean="0"/>
              <a:t>1</a:t>
            </a:r>
            <a:r>
              <a:rPr lang="en-US" altLang="zh-TW" sz="2800" dirty="0" smtClean="0"/>
              <a:t>:</a:t>
            </a:r>
            <a:endParaRPr lang="zh-TW" altLang="en-US" sz="28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4774612" y="2462220"/>
            <a:ext cx="697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v</a:t>
            </a:r>
            <a:r>
              <a:rPr lang="en-US" altLang="zh-TW" sz="2800" baseline="-25000" dirty="0" smtClean="0"/>
              <a:t>2</a:t>
            </a:r>
            <a:r>
              <a:rPr lang="en-US" altLang="zh-TW" sz="2800" dirty="0" smtClean="0"/>
              <a:t>:</a:t>
            </a:r>
            <a:endParaRPr lang="zh-TW" altLang="en-US" sz="28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4775126" y="3272789"/>
            <a:ext cx="608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v</a:t>
            </a:r>
            <a:r>
              <a:rPr lang="en-US" altLang="zh-TW" sz="2800" baseline="-25000" dirty="0" smtClean="0"/>
              <a:t>3</a:t>
            </a:r>
            <a:r>
              <a:rPr lang="en-US" altLang="zh-TW" sz="2800" dirty="0" smtClean="0"/>
              <a:t>:</a:t>
            </a:r>
            <a:endParaRPr lang="zh-TW" altLang="en-US" sz="2800" dirty="0"/>
          </a:p>
        </p:txBody>
      </p:sp>
      <p:graphicFrame>
        <p:nvGraphicFramePr>
          <p:cNvPr id="9" name="物件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2123781"/>
              </p:ext>
            </p:extLst>
          </p:nvPr>
        </p:nvGraphicFramePr>
        <p:xfrm>
          <a:off x="5361815" y="2388050"/>
          <a:ext cx="2870148" cy="768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52" name="方程式" r:id="rId6" imgW="1612800" imgH="431640" progId="Equation.3">
                  <p:embed/>
                </p:oleObj>
              </mc:Choice>
              <mc:Fallback>
                <p:oleObj name="方程式" r:id="rId6" imgW="1612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1815" y="2388050"/>
                        <a:ext cx="2870148" cy="76838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物件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993115"/>
              </p:ext>
            </p:extLst>
          </p:nvPr>
        </p:nvGraphicFramePr>
        <p:xfrm>
          <a:off x="5361815" y="3280908"/>
          <a:ext cx="1865593" cy="7681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53" name="方程式" r:id="rId8" imgW="1079280" imgH="444240" progId="Equation.3">
                  <p:embed/>
                </p:oleObj>
              </mc:Choice>
              <mc:Fallback>
                <p:oleObj name="方程式" r:id="rId8" imgW="10792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1815" y="3280908"/>
                        <a:ext cx="1865593" cy="76818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物件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7672100"/>
              </p:ext>
            </p:extLst>
          </p:nvPr>
        </p:nvGraphicFramePr>
        <p:xfrm>
          <a:off x="468313" y="4252913"/>
          <a:ext cx="3359150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54" name="方程式" r:id="rId10" imgW="1854000" imgH="431640" progId="Equation.3">
                  <p:embed/>
                </p:oleObj>
              </mc:Choice>
              <mc:Fallback>
                <p:oleObj name="方程式" r:id="rId10" imgW="1854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252913"/>
                        <a:ext cx="3359150" cy="7826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物件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7846175"/>
              </p:ext>
            </p:extLst>
          </p:nvPr>
        </p:nvGraphicFramePr>
        <p:xfrm>
          <a:off x="448952" y="4996578"/>
          <a:ext cx="2870148" cy="768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55" name="方程式" r:id="rId12" imgW="1612800" imgH="431640" progId="Equation.3">
                  <p:embed/>
                </p:oleObj>
              </mc:Choice>
              <mc:Fallback>
                <p:oleObj name="方程式" r:id="rId12" imgW="1612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952" y="4996578"/>
                        <a:ext cx="2870148" cy="76838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物件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046395"/>
              </p:ext>
            </p:extLst>
          </p:nvPr>
        </p:nvGraphicFramePr>
        <p:xfrm>
          <a:off x="468313" y="5779215"/>
          <a:ext cx="1865593" cy="7681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56" name="方程式" r:id="rId13" imgW="1079280" imgH="444240" progId="Equation.3">
                  <p:embed/>
                </p:oleObj>
              </mc:Choice>
              <mc:Fallback>
                <p:oleObj name="方程式" r:id="rId13" imgW="10792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5779215"/>
                        <a:ext cx="1865593" cy="76818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向右箭號 14"/>
          <p:cNvSpPr/>
          <p:nvPr/>
        </p:nvSpPr>
        <p:spPr>
          <a:xfrm>
            <a:off x="3937821" y="5035550"/>
            <a:ext cx="589935" cy="6130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6" name="物件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6427988"/>
              </p:ext>
            </p:extLst>
          </p:nvPr>
        </p:nvGraphicFramePr>
        <p:xfrm>
          <a:off x="4777625" y="4210233"/>
          <a:ext cx="4233862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57" name="方程式" r:id="rId15" imgW="2336760" imgH="482400" progId="Equation.3">
                  <p:embed/>
                </p:oleObj>
              </mc:Choice>
              <mc:Fallback>
                <p:oleObj name="方程式" r:id="rId15" imgW="23367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7625" y="4210233"/>
                        <a:ext cx="4233862" cy="8747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物件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3878017"/>
              </p:ext>
            </p:extLst>
          </p:nvPr>
        </p:nvGraphicFramePr>
        <p:xfrm>
          <a:off x="4792706" y="5038170"/>
          <a:ext cx="4203700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58" name="方程式" r:id="rId17" imgW="2361960" imgH="482400" progId="Equation.3">
                  <p:embed/>
                </p:oleObj>
              </mc:Choice>
              <mc:Fallback>
                <p:oleObj name="方程式" r:id="rId17" imgW="23619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2706" y="5038170"/>
                        <a:ext cx="4203700" cy="8588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物件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1142802"/>
              </p:ext>
            </p:extLst>
          </p:nvPr>
        </p:nvGraphicFramePr>
        <p:xfrm>
          <a:off x="4845429" y="5872955"/>
          <a:ext cx="2809875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59" name="方程式" r:id="rId19" imgW="1625400" imgH="507960" progId="Equation.3">
                  <p:embed/>
                </p:oleObj>
              </mc:Choice>
              <mc:Fallback>
                <p:oleObj name="方程式" r:id="rId19" imgW="16254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5429" y="5872955"/>
                        <a:ext cx="2809875" cy="8778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814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Thank you!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7567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Answer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2.50</a:t>
            </a:r>
          </a:p>
          <a:p>
            <a:pPr lvl="1"/>
            <a:r>
              <a:rPr lang="en-US" altLang="zh-TW" dirty="0" smtClean="0"/>
              <a:t>-12V</a:t>
            </a:r>
          </a:p>
          <a:p>
            <a:r>
              <a:rPr lang="en-US" altLang="zh-TW" dirty="0" smtClean="0"/>
              <a:t>2.52</a:t>
            </a:r>
          </a:p>
          <a:p>
            <a:pPr lvl="1"/>
            <a:r>
              <a:rPr lang="en-US" altLang="zh-TW" dirty="0" smtClean="0"/>
              <a:t>60V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49837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Node Analysis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700221"/>
              </p:ext>
            </p:extLst>
          </p:nvPr>
        </p:nvGraphicFramePr>
        <p:xfrm>
          <a:off x="4777625" y="4210233"/>
          <a:ext cx="4233862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1" name="方程式" r:id="rId4" imgW="2336760" imgH="482400" progId="Equation.3">
                  <p:embed/>
                </p:oleObj>
              </mc:Choice>
              <mc:Fallback>
                <p:oleObj name="方程式" r:id="rId4" imgW="23367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7625" y="4210233"/>
                        <a:ext cx="4233862" cy="8747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542132"/>
              </p:ext>
            </p:extLst>
          </p:nvPr>
        </p:nvGraphicFramePr>
        <p:xfrm>
          <a:off x="4792706" y="5038170"/>
          <a:ext cx="4203700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2" name="方程式" r:id="rId6" imgW="2361960" imgH="482400" progId="Equation.3">
                  <p:embed/>
                </p:oleObj>
              </mc:Choice>
              <mc:Fallback>
                <p:oleObj name="方程式" r:id="rId6" imgW="23619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2706" y="5038170"/>
                        <a:ext cx="4203700" cy="8588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3599364"/>
              </p:ext>
            </p:extLst>
          </p:nvPr>
        </p:nvGraphicFramePr>
        <p:xfrm>
          <a:off x="4845429" y="5872955"/>
          <a:ext cx="2809875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3" name="方程式" r:id="rId8" imgW="1625400" imgH="507960" progId="Equation.3">
                  <p:embed/>
                </p:oleObj>
              </mc:Choice>
              <mc:Fallback>
                <p:oleObj name="方程式" r:id="rId8" imgW="16254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5429" y="5872955"/>
                        <a:ext cx="2809875" cy="8778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1716833"/>
              </p:ext>
            </p:extLst>
          </p:nvPr>
        </p:nvGraphicFramePr>
        <p:xfrm>
          <a:off x="1023937" y="1513127"/>
          <a:ext cx="7096125" cy="230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4" name="方程式" r:id="rId10" imgW="3987720" imgH="1295280" progId="Equation.3">
                  <p:embed/>
                </p:oleObj>
              </mc:Choice>
              <mc:Fallback>
                <p:oleObj name="方程式" r:id="rId10" imgW="3987720" imgH="1295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3937" y="1513127"/>
                        <a:ext cx="7096125" cy="23050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向右箭號 7"/>
          <p:cNvSpPr/>
          <p:nvPr/>
        </p:nvSpPr>
        <p:spPr>
          <a:xfrm rot="13061368">
            <a:off x="6220051" y="3626859"/>
            <a:ext cx="589935" cy="6130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向右箭號 8"/>
          <p:cNvSpPr/>
          <p:nvPr/>
        </p:nvSpPr>
        <p:spPr>
          <a:xfrm rot="8059739">
            <a:off x="2903157" y="3707664"/>
            <a:ext cx="589935" cy="6130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0" name="物件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7523500"/>
              </p:ext>
            </p:extLst>
          </p:nvPr>
        </p:nvGraphicFramePr>
        <p:xfrm>
          <a:off x="1708911" y="4459791"/>
          <a:ext cx="2184841" cy="714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5" name="方程式" r:id="rId12" imgW="660240" imgH="215640" progId="Equation.3">
                  <p:embed/>
                </p:oleObj>
              </mc:Choice>
              <mc:Fallback>
                <p:oleObj name="方程式" r:id="rId12" imgW="6602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8911" y="4459791"/>
                        <a:ext cx="2184841" cy="71450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4921647" y="213166"/>
            <a:ext cx="34732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You can directly write the matrix equation below.</a:t>
            </a:r>
            <a:endParaRPr lang="zh-TW" altLang="en-US" sz="2400" dirty="0"/>
          </a:p>
        </p:txBody>
      </p:sp>
      <p:cxnSp>
        <p:nvCxnSpPr>
          <p:cNvPr id="12" name="直線單箭頭接點 11"/>
          <p:cNvCxnSpPr/>
          <p:nvPr/>
        </p:nvCxnSpPr>
        <p:spPr>
          <a:xfrm flipH="1">
            <a:off x="1110932" y="5084945"/>
            <a:ext cx="1018800" cy="7786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字方塊 12"/>
          <p:cNvSpPr txBox="1"/>
          <p:nvPr/>
        </p:nvSpPr>
        <p:spPr>
          <a:xfrm>
            <a:off x="369078" y="5852840"/>
            <a:ext cx="1524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Resistance</a:t>
            </a:r>
            <a:endParaRPr lang="zh-TW" altLang="en-US" sz="2400" dirty="0"/>
          </a:p>
        </p:txBody>
      </p:sp>
      <p:cxnSp>
        <p:nvCxnSpPr>
          <p:cNvPr id="14" name="直線單箭頭接點 13"/>
          <p:cNvCxnSpPr/>
          <p:nvPr/>
        </p:nvCxnSpPr>
        <p:spPr>
          <a:xfrm flipH="1">
            <a:off x="2555642" y="5143955"/>
            <a:ext cx="71273" cy="5194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字方塊 14"/>
          <p:cNvSpPr txBox="1"/>
          <p:nvPr/>
        </p:nvSpPr>
        <p:spPr>
          <a:xfrm>
            <a:off x="2031252" y="5683936"/>
            <a:ext cx="15413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Node potentials</a:t>
            </a:r>
            <a:endParaRPr lang="zh-TW" altLang="en-US" sz="24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3565100" y="5850234"/>
            <a:ext cx="1212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Sources</a:t>
            </a:r>
            <a:endParaRPr lang="zh-TW" altLang="en-US" sz="2400" dirty="0"/>
          </a:p>
        </p:txBody>
      </p:sp>
      <p:cxnSp>
        <p:nvCxnSpPr>
          <p:cNvPr id="17" name="直線單箭頭接點 16"/>
          <p:cNvCxnSpPr/>
          <p:nvPr/>
        </p:nvCxnSpPr>
        <p:spPr>
          <a:xfrm>
            <a:off x="3604116" y="5161453"/>
            <a:ext cx="289636" cy="6544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字方塊 17"/>
          <p:cNvSpPr txBox="1"/>
          <p:nvPr/>
        </p:nvSpPr>
        <p:spPr>
          <a:xfrm>
            <a:off x="4801237" y="990674"/>
            <a:ext cx="3473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(textbook, P139)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48075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3" grpId="0"/>
      <p:bldP spid="15" grpId="0"/>
      <p:bldP spid="16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Node Analysis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graphicFrame>
        <p:nvGraphicFramePr>
          <p:cNvPr id="9" name="物件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6077474"/>
              </p:ext>
            </p:extLst>
          </p:nvPr>
        </p:nvGraphicFramePr>
        <p:xfrm>
          <a:off x="4217966" y="208858"/>
          <a:ext cx="4769536" cy="15492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3" name="方程式" r:id="rId4" imgW="3987720" imgH="1295280" progId="Equation.3">
                  <p:embed/>
                </p:oleObj>
              </mc:Choice>
              <mc:Fallback>
                <p:oleObj name="方程式" r:id="rId4" imgW="3987720" imgH="1295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7966" y="208858"/>
                        <a:ext cx="4769536" cy="154929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物件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6724536"/>
              </p:ext>
            </p:extLst>
          </p:nvPr>
        </p:nvGraphicFramePr>
        <p:xfrm>
          <a:off x="752460" y="3046655"/>
          <a:ext cx="2520950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4" name="方程式" r:id="rId6" imgW="761760" imgH="241200" progId="Equation.3">
                  <p:embed/>
                </p:oleObj>
              </mc:Choice>
              <mc:Fallback>
                <p:oleObj name="方程式" r:id="rId6" imgW="7617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60" y="3046655"/>
                        <a:ext cx="2520950" cy="7985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物件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4734804"/>
              </p:ext>
            </p:extLst>
          </p:nvPr>
        </p:nvGraphicFramePr>
        <p:xfrm>
          <a:off x="4194297" y="2268779"/>
          <a:ext cx="4681502" cy="2354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5" name="方程式" r:id="rId8" imgW="2070000" imgH="1041120" progId="Equation.3">
                  <p:embed/>
                </p:oleObj>
              </mc:Choice>
              <mc:Fallback>
                <p:oleObj name="方程式" r:id="rId8" imgW="2070000" imgH="1041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4297" y="2268779"/>
                        <a:ext cx="4681502" cy="235426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向右箭號 11"/>
          <p:cNvSpPr/>
          <p:nvPr/>
        </p:nvSpPr>
        <p:spPr>
          <a:xfrm>
            <a:off x="3538880" y="3232085"/>
            <a:ext cx="589935" cy="6130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1916625" y="4384022"/>
            <a:ext cx="5442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v</a:t>
            </a:r>
            <a:r>
              <a:rPr lang="en-US" altLang="zh-TW" sz="2400" baseline="-25000" dirty="0" smtClean="0"/>
              <a:t>1</a:t>
            </a:r>
            <a:r>
              <a:rPr lang="en-US" altLang="zh-TW" sz="2400" dirty="0" smtClean="0"/>
              <a:t>, v</a:t>
            </a:r>
            <a:r>
              <a:rPr lang="en-US" altLang="zh-TW" sz="2400" baseline="-25000" dirty="0" smtClean="0"/>
              <a:t>2</a:t>
            </a:r>
            <a:r>
              <a:rPr lang="en-US" altLang="zh-TW" sz="2400" dirty="0" smtClean="0"/>
              <a:t>, v</a:t>
            </a:r>
            <a:r>
              <a:rPr lang="en-US" altLang="zh-TW" sz="2400" baseline="-25000" dirty="0" smtClean="0"/>
              <a:t>3</a:t>
            </a:r>
            <a:r>
              <a:rPr lang="en-US" altLang="zh-TW" sz="2400" dirty="0" smtClean="0"/>
              <a:t> is the weighted sum of i</a:t>
            </a:r>
            <a:r>
              <a:rPr lang="en-US" altLang="zh-TW" sz="2400" baseline="-25000" dirty="0" smtClean="0"/>
              <a:t>s</a:t>
            </a:r>
            <a:r>
              <a:rPr lang="en-US" altLang="zh-TW" sz="2400" dirty="0" smtClean="0"/>
              <a:t> and v</a:t>
            </a:r>
            <a:r>
              <a:rPr lang="en-US" altLang="zh-TW" sz="2400" baseline="-25000" dirty="0" smtClean="0"/>
              <a:t>s</a:t>
            </a:r>
            <a:endParaRPr lang="zh-TW" altLang="en-US" sz="2400" baseline="-250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760055" y="4894897"/>
            <a:ext cx="7755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TW" sz="2800" dirty="0" smtClean="0"/>
              <a:t>Node potential is the weighted sum of the values of sources</a:t>
            </a:r>
            <a:endParaRPr lang="zh-TW" altLang="en-US" sz="28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760054" y="5767016"/>
            <a:ext cx="7463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TW" sz="2800" dirty="0" smtClean="0"/>
              <a:t>Voltage (potential difference) is the weighted sum of the values of sources</a:t>
            </a:r>
            <a:endParaRPr lang="zh-TW" altLang="en-US" sz="2800" dirty="0"/>
          </a:p>
        </p:txBody>
      </p:sp>
      <p:graphicFrame>
        <p:nvGraphicFramePr>
          <p:cNvPr id="13" name="物件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1014750"/>
              </p:ext>
            </p:extLst>
          </p:nvPr>
        </p:nvGraphicFramePr>
        <p:xfrm>
          <a:off x="928108" y="1633008"/>
          <a:ext cx="2184841" cy="714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6" name="方程式" r:id="rId10" imgW="660240" imgH="215640" progId="Equation.3">
                  <p:embed/>
                </p:oleObj>
              </mc:Choice>
              <mc:Fallback>
                <p:oleObj name="方程式" r:id="rId10" imgW="6602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108" y="1633008"/>
                        <a:ext cx="2184841" cy="71450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向右箭號 15"/>
          <p:cNvSpPr/>
          <p:nvPr/>
        </p:nvSpPr>
        <p:spPr>
          <a:xfrm rot="5400000">
            <a:off x="1821799" y="2386095"/>
            <a:ext cx="589935" cy="6130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516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/>
      <p:bldP spid="14" grpId="0"/>
      <p:bldP spid="15" grpId="0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Mesh Analysis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5" descr="04-2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341438"/>
            <a:ext cx="4897437" cy="243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字方塊 7"/>
          <p:cNvSpPr txBox="1">
            <a:spLocks noChangeArrowheads="1"/>
          </p:cNvSpPr>
          <p:nvPr/>
        </p:nvSpPr>
        <p:spPr bwMode="auto">
          <a:xfrm>
            <a:off x="5076825" y="1473101"/>
            <a:ext cx="363696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40000"/>
              </a:spcBef>
              <a:buChar char="•"/>
              <a:defRPr kumimoji="1" sz="3200" b="1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lnSpc>
                <a:spcPct val="120000"/>
              </a:lnSpc>
              <a:spcBef>
                <a:spcPct val="40000"/>
              </a:spcBef>
              <a:buChar char="–"/>
              <a:defRPr kumimoji="1" sz="2800" b="1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lnSpc>
                <a:spcPct val="120000"/>
              </a:lnSpc>
              <a:spcBef>
                <a:spcPct val="4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lnSpc>
                <a:spcPct val="120000"/>
              </a:lnSpc>
              <a:spcBef>
                <a:spcPct val="40000"/>
              </a:spcBef>
              <a:buChar char="–"/>
              <a:defRPr kumimoji="1" sz="2000" b="1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lnSpc>
                <a:spcPct val="120000"/>
              </a:lnSpc>
              <a:spcBef>
                <a:spcPct val="40000"/>
              </a:spcBef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2400" b="0" dirty="0">
                <a:solidFill>
                  <a:schemeClr val="tx1"/>
                </a:solidFill>
              </a:rPr>
              <a:t>For mesh 1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2400" b="0" i="1" dirty="0">
                <a:solidFill>
                  <a:schemeClr val="tx1"/>
                </a:solidFill>
              </a:rPr>
              <a:t>R</a:t>
            </a:r>
            <a:r>
              <a:rPr kumimoji="0" lang="en-US" altLang="zh-TW" sz="2400" b="0" i="1" baseline="-25000" dirty="0">
                <a:solidFill>
                  <a:schemeClr val="tx1"/>
                </a:solidFill>
              </a:rPr>
              <a:t>a</a:t>
            </a:r>
            <a:r>
              <a:rPr kumimoji="0" lang="en-US" altLang="zh-TW" sz="2400" b="0" dirty="0">
                <a:solidFill>
                  <a:schemeClr val="tx1"/>
                </a:solidFill>
              </a:rPr>
              <a:t>(</a:t>
            </a:r>
            <a:r>
              <a:rPr kumimoji="0" lang="en-US" altLang="zh-TW" sz="2400" b="0" i="1" dirty="0">
                <a:solidFill>
                  <a:schemeClr val="tx1"/>
                </a:solidFill>
              </a:rPr>
              <a:t>i</a:t>
            </a:r>
            <a:r>
              <a:rPr kumimoji="0" lang="en-US" altLang="zh-TW" sz="2400" b="0" i="1" baseline="-25000" dirty="0">
                <a:solidFill>
                  <a:schemeClr val="tx1"/>
                </a:solidFill>
              </a:rPr>
              <a:t>1</a:t>
            </a:r>
            <a:r>
              <a:rPr kumimoji="0" lang="en-US" altLang="zh-TW" sz="2400" b="0" i="1" dirty="0">
                <a:solidFill>
                  <a:schemeClr val="tx1"/>
                </a:solidFill>
              </a:rPr>
              <a:t>-i</a:t>
            </a:r>
            <a:r>
              <a:rPr kumimoji="0" lang="en-US" altLang="zh-TW" sz="2400" b="0" i="1" baseline="-25000" dirty="0">
                <a:solidFill>
                  <a:schemeClr val="tx1"/>
                </a:solidFill>
              </a:rPr>
              <a:t>s</a:t>
            </a:r>
            <a:r>
              <a:rPr kumimoji="0" lang="en-US" altLang="zh-TW" sz="2400" b="0" dirty="0">
                <a:solidFill>
                  <a:schemeClr val="tx1"/>
                </a:solidFill>
              </a:rPr>
              <a:t>)+</a:t>
            </a:r>
            <a:r>
              <a:rPr kumimoji="0" lang="en-US" altLang="zh-TW" sz="2400" b="0" i="1" dirty="0">
                <a:solidFill>
                  <a:schemeClr val="tx1"/>
                </a:solidFill>
              </a:rPr>
              <a:t>R</a:t>
            </a:r>
            <a:r>
              <a:rPr kumimoji="0" lang="en-US" altLang="zh-TW" sz="2400" b="0" i="1" baseline="-25000" dirty="0">
                <a:solidFill>
                  <a:schemeClr val="tx1"/>
                </a:solidFill>
              </a:rPr>
              <a:t>b</a:t>
            </a:r>
            <a:r>
              <a:rPr kumimoji="0" lang="en-US" altLang="zh-TW" sz="2400" b="0" i="1" dirty="0">
                <a:solidFill>
                  <a:schemeClr val="tx1"/>
                </a:solidFill>
              </a:rPr>
              <a:t>i</a:t>
            </a:r>
            <a:r>
              <a:rPr kumimoji="0" lang="en-US" altLang="zh-TW" sz="2400" b="0" i="1" baseline="-25000" dirty="0">
                <a:solidFill>
                  <a:schemeClr val="tx1"/>
                </a:solidFill>
              </a:rPr>
              <a:t>1</a:t>
            </a:r>
            <a:r>
              <a:rPr kumimoji="0" lang="en-US" altLang="zh-TW" sz="2400" b="0" dirty="0">
                <a:solidFill>
                  <a:schemeClr val="tx1"/>
                </a:solidFill>
              </a:rPr>
              <a:t>+</a:t>
            </a:r>
            <a:r>
              <a:rPr kumimoji="0" lang="en-US" altLang="zh-TW" sz="2400" b="0" i="1" dirty="0">
                <a:solidFill>
                  <a:schemeClr val="tx1"/>
                </a:solidFill>
              </a:rPr>
              <a:t>R</a:t>
            </a:r>
            <a:r>
              <a:rPr kumimoji="0" lang="en-US" altLang="zh-TW" sz="2400" b="0" i="1" baseline="-25000" dirty="0">
                <a:solidFill>
                  <a:schemeClr val="tx1"/>
                </a:solidFill>
              </a:rPr>
              <a:t>c</a:t>
            </a:r>
            <a:r>
              <a:rPr kumimoji="0" lang="en-US" altLang="zh-TW" sz="2400" b="0" dirty="0">
                <a:solidFill>
                  <a:schemeClr val="tx1"/>
                </a:solidFill>
              </a:rPr>
              <a:t>(</a:t>
            </a:r>
            <a:r>
              <a:rPr kumimoji="0" lang="en-US" altLang="zh-TW" sz="2400" b="0" i="1" dirty="0">
                <a:solidFill>
                  <a:schemeClr val="tx1"/>
                </a:solidFill>
              </a:rPr>
              <a:t>i</a:t>
            </a:r>
            <a:r>
              <a:rPr kumimoji="0" lang="en-US" altLang="zh-TW" sz="2400" b="0" i="1" baseline="-25000" dirty="0">
                <a:solidFill>
                  <a:schemeClr val="tx1"/>
                </a:solidFill>
              </a:rPr>
              <a:t>1</a:t>
            </a:r>
            <a:r>
              <a:rPr kumimoji="0" lang="en-US" altLang="zh-TW" sz="2400" b="0" i="1" dirty="0">
                <a:solidFill>
                  <a:schemeClr val="tx1"/>
                </a:solidFill>
              </a:rPr>
              <a:t>-i</a:t>
            </a:r>
            <a:r>
              <a:rPr kumimoji="0" lang="en-US" altLang="zh-TW" sz="2400" b="0" i="1" baseline="-25000" dirty="0">
                <a:solidFill>
                  <a:schemeClr val="tx1"/>
                </a:solidFill>
              </a:rPr>
              <a:t>2</a:t>
            </a:r>
            <a:r>
              <a:rPr kumimoji="0" lang="en-US" altLang="zh-TW" sz="2400" b="0" dirty="0">
                <a:solidFill>
                  <a:schemeClr val="tx1"/>
                </a:solidFill>
              </a:rPr>
              <a:t>)-</a:t>
            </a:r>
            <a:r>
              <a:rPr kumimoji="0" lang="en-US" altLang="zh-TW" sz="2400" b="0" i="1" dirty="0">
                <a:solidFill>
                  <a:schemeClr val="tx1"/>
                </a:solidFill>
              </a:rPr>
              <a:t>v</a:t>
            </a:r>
            <a:r>
              <a:rPr kumimoji="0" lang="en-US" altLang="zh-TW" sz="2400" b="0" i="1" baseline="-25000" dirty="0">
                <a:solidFill>
                  <a:schemeClr val="tx1"/>
                </a:solidFill>
              </a:rPr>
              <a:t>s</a:t>
            </a:r>
            <a:r>
              <a:rPr kumimoji="0" lang="en-US" altLang="zh-TW" sz="2400" b="0" dirty="0">
                <a:solidFill>
                  <a:schemeClr val="tx1"/>
                </a:solidFill>
              </a:rPr>
              <a:t>=0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2400" b="0" dirty="0">
                <a:solidFill>
                  <a:schemeClr val="tx1"/>
                </a:solidFill>
              </a:rPr>
              <a:t>For mesh 2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2400" b="0" i="1" dirty="0" err="1">
                <a:solidFill>
                  <a:schemeClr val="tx1"/>
                </a:solidFill>
              </a:rPr>
              <a:t>R</a:t>
            </a:r>
            <a:r>
              <a:rPr kumimoji="0" lang="en-US" altLang="zh-TW" sz="2400" b="0" i="1" baseline="-25000" dirty="0" err="1">
                <a:solidFill>
                  <a:schemeClr val="tx1"/>
                </a:solidFill>
              </a:rPr>
              <a:t>c</a:t>
            </a:r>
            <a:r>
              <a:rPr kumimoji="0" lang="en-US" altLang="zh-TW" sz="2400" b="0" dirty="0">
                <a:solidFill>
                  <a:schemeClr val="tx1"/>
                </a:solidFill>
              </a:rPr>
              <a:t>(</a:t>
            </a:r>
            <a:r>
              <a:rPr kumimoji="0" lang="en-US" altLang="zh-TW" sz="2400" b="0" i="1" dirty="0">
                <a:solidFill>
                  <a:schemeClr val="tx1"/>
                </a:solidFill>
              </a:rPr>
              <a:t>i</a:t>
            </a:r>
            <a:r>
              <a:rPr kumimoji="0" lang="en-US" altLang="zh-TW" sz="2400" b="0" i="1" baseline="-25000" dirty="0">
                <a:solidFill>
                  <a:schemeClr val="tx1"/>
                </a:solidFill>
              </a:rPr>
              <a:t>2</a:t>
            </a:r>
            <a:r>
              <a:rPr kumimoji="0" lang="en-US" altLang="zh-TW" sz="2400" b="0" i="1" dirty="0">
                <a:solidFill>
                  <a:schemeClr val="tx1"/>
                </a:solidFill>
              </a:rPr>
              <a:t>-i</a:t>
            </a:r>
            <a:r>
              <a:rPr kumimoji="0" lang="en-US" altLang="zh-TW" sz="2400" b="0" i="1" baseline="-25000" dirty="0">
                <a:solidFill>
                  <a:schemeClr val="tx1"/>
                </a:solidFill>
              </a:rPr>
              <a:t>1</a:t>
            </a:r>
            <a:r>
              <a:rPr kumimoji="0" lang="en-US" altLang="zh-TW" sz="2400" b="0" dirty="0">
                <a:solidFill>
                  <a:schemeClr val="tx1"/>
                </a:solidFill>
              </a:rPr>
              <a:t>)+</a:t>
            </a:r>
            <a:r>
              <a:rPr kumimoji="0" lang="en-US" altLang="zh-TW" sz="2400" b="0" i="1" dirty="0">
                <a:solidFill>
                  <a:schemeClr val="tx1"/>
                </a:solidFill>
              </a:rPr>
              <a:t>R</a:t>
            </a:r>
            <a:r>
              <a:rPr kumimoji="0" lang="en-US" altLang="zh-TW" sz="2400" b="0" i="1" baseline="-25000" dirty="0">
                <a:solidFill>
                  <a:schemeClr val="tx1"/>
                </a:solidFill>
              </a:rPr>
              <a:t>d</a:t>
            </a:r>
            <a:r>
              <a:rPr kumimoji="0" lang="en-US" altLang="zh-TW" sz="2400" b="0" i="1" dirty="0">
                <a:solidFill>
                  <a:schemeClr val="tx1"/>
                </a:solidFill>
              </a:rPr>
              <a:t>i</a:t>
            </a:r>
            <a:r>
              <a:rPr kumimoji="0" lang="en-US" altLang="zh-TW" sz="2400" b="0" i="1" baseline="-25000" dirty="0">
                <a:solidFill>
                  <a:schemeClr val="tx1"/>
                </a:solidFill>
              </a:rPr>
              <a:t>2</a:t>
            </a:r>
            <a:r>
              <a:rPr kumimoji="0" lang="en-US" altLang="zh-TW" sz="2400" b="0" dirty="0">
                <a:solidFill>
                  <a:schemeClr val="tx1"/>
                </a:solidFill>
              </a:rPr>
              <a:t>+</a:t>
            </a:r>
            <a:r>
              <a:rPr kumimoji="0" lang="en-US" altLang="zh-TW" sz="2400" b="0" i="1" dirty="0">
                <a:solidFill>
                  <a:schemeClr val="tx1"/>
                </a:solidFill>
              </a:rPr>
              <a:t>R</a:t>
            </a:r>
            <a:r>
              <a:rPr kumimoji="0" lang="en-US" altLang="zh-TW" sz="2400" b="0" i="1" baseline="-25000" dirty="0">
                <a:solidFill>
                  <a:schemeClr val="tx1"/>
                </a:solidFill>
              </a:rPr>
              <a:t>e</a:t>
            </a:r>
            <a:r>
              <a:rPr kumimoji="0" lang="en-US" altLang="zh-TW" sz="2400" b="0" dirty="0">
                <a:solidFill>
                  <a:schemeClr val="tx1"/>
                </a:solidFill>
              </a:rPr>
              <a:t>(</a:t>
            </a:r>
            <a:r>
              <a:rPr kumimoji="0" lang="en-US" altLang="zh-TW" sz="2400" b="0" i="1" dirty="0">
                <a:solidFill>
                  <a:schemeClr val="tx1"/>
                </a:solidFill>
              </a:rPr>
              <a:t>i</a:t>
            </a:r>
            <a:r>
              <a:rPr kumimoji="0" lang="en-US" altLang="zh-TW" sz="2400" b="0" i="1" baseline="-25000" dirty="0">
                <a:solidFill>
                  <a:schemeClr val="tx1"/>
                </a:solidFill>
              </a:rPr>
              <a:t>2</a:t>
            </a:r>
            <a:r>
              <a:rPr kumimoji="0" lang="en-US" altLang="zh-TW" sz="2400" b="0" i="1" dirty="0">
                <a:solidFill>
                  <a:schemeClr val="tx1"/>
                </a:solidFill>
              </a:rPr>
              <a:t>-i</a:t>
            </a:r>
            <a:r>
              <a:rPr kumimoji="0" lang="en-US" altLang="zh-TW" sz="2400" b="0" i="1" baseline="-25000" dirty="0">
                <a:solidFill>
                  <a:schemeClr val="tx1"/>
                </a:solidFill>
              </a:rPr>
              <a:t>3</a:t>
            </a:r>
            <a:r>
              <a:rPr kumimoji="0" lang="en-US" altLang="zh-TW" sz="2400" b="0" dirty="0">
                <a:solidFill>
                  <a:schemeClr val="tx1"/>
                </a:solidFill>
              </a:rPr>
              <a:t>)=0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2400" b="0" dirty="0">
                <a:solidFill>
                  <a:schemeClr val="tx1"/>
                </a:solidFill>
              </a:rPr>
              <a:t>For mesh 3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2400" b="0" i="1" dirty="0">
                <a:solidFill>
                  <a:schemeClr val="tx1"/>
                </a:solidFill>
              </a:rPr>
              <a:t>R</a:t>
            </a:r>
            <a:r>
              <a:rPr kumimoji="0" lang="en-US" altLang="zh-TW" sz="2400" b="0" i="1" baseline="-25000" dirty="0">
                <a:solidFill>
                  <a:schemeClr val="tx1"/>
                </a:solidFill>
              </a:rPr>
              <a:t>e</a:t>
            </a:r>
            <a:r>
              <a:rPr kumimoji="0" lang="en-US" altLang="zh-TW" sz="2400" b="0" dirty="0">
                <a:solidFill>
                  <a:schemeClr val="tx1"/>
                </a:solidFill>
              </a:rPr>
              <a:t>(</a:t>
            </a:r>
            <a:r>
              <a:rPr kumimoji="0" lang="en-US" altLang="zh-TW" sz="2400" b="0" i="1" dirty="0">
                <a:solidFill>
                  <a:schemeClr val="tx1"/>
                </a:solidFill>
              </a:rPr>
              <a:t>i</a:t>
            </a:r>
            <a:r>
              <a:rPr kumimoji="0" lang="en-US" altLang="zh-TW" sz="2400" b="0" i="1" baseline="-25000" dirty="0">
                <a:solidFill>
                  <a:schemeClr val="tx1"/>
                </a:solidFill>
              </a:rPr>
              <a:t>3</a:t>
            </a:r>
            <a:r>
              <a:rPr kumimoji="0" lang="en-US" altLang="zh-TW" sz="2400" b="0" i="1" dirty="0">
                <a:solidFill>
                  <a:schemeClr val="tx1"/>
                </a:solidFill>
              </a:rPr>
              <a:t>-i</a:t>
            </a:r>
            <a:r>
              <a:rPr kumimoji="0" lang="en-US" altLang="zh-TW" sz="2400" b="0" i="1" baseline="-25000" dirty="0">
                <a:solidFill>
                  <a:schemeClr val="tx1"/>
                </a:solidFill>
              </a:rPr>
              <a:t>2</a:t>
            </a:r>
            <a:r>
              <a:rPr kumimoji="0" lang="en-US" altLang="zh-TW" sz="2400" b="0" dirty="0">
                <a:solidFill>
                  <a:schemeClr val="tx1"/>
                </a:solidFill>
              </a:rPr>
              <a:t>)+</a:t>
            </a:r>
            <a:r>
              <a:rPr kumimoji="0" lang="en-US" altLang="zh-TW" sz="2400" b="0" i="1" dirty="0" smtClean="0">
                <a:solidFill>
                  <a:schemeClr val="tx1"/>
                </a:solidFill>
              </a:rPr>
              <a:t>R</a:t>
            </a:r>
            <a:r>
              <a:rPr kumimoji="0" lang="en-US" altLang="zh-TW" sz="2400" b="0" i="1" baseline="-25000" dirty="0" smtClean="0">
                <a:solidFill>
                  <a:schemeClr val="tx1"/>
                </a:solidFill>
              </a:rPr>
              <a:t>f</a:t>
            </a:r>
            <a:r>
              <a:rPr kumimoji="0" lang="en-US" altLang="zh-TW" sz="2400" b="0" i="1" dirty="0" smtClean="0">
                <a:solidFill>
                  <a:schemeClr val="tx1"/>
                </a:solidFill>
              </a:rPr>
              <a:t>i</a:t>
            </a:r>
            <a:r>
              <a:rPr kumimoji="0" lang="en-US" altLang="zh-TW" sz="2400" b="0" i="1" baseline="-25000" dirty="0" smtClean="0">
                <a:solidFill>
                  <a:schemeClr val="tx1"/>
                </a:solidFill>
              </a:rPr>
              <a:t>3</a:t>
            </a:r>
            <a:r>
              <a:rPr kumimoji="0" lang="en-US" altLang="zh-TW" sz="2400" b="0" dirty="0" smtClean="0">
                <a:solidFill>
                  <a:schemeClr val="tx1"/>
                </a:solidFill>
              </a:rPr>
              <a:t>+</a:t>
            </a:r>
            <a:r>
              <a:rPr kumimoji="0" lang="en-US" altLang="zh-TW" sz="2400" b="0" i="1" dirty="0" smtClean="0">
                <a:solidFill>
                  <a:schemeClr val="tx1"/>
                </a:solidFill>
              </a:rPr>
              <a:t>v</a:t>
            </a:r>
            <a:r>
              <a:rPr kumimoji="0" lang="en-US" altLang="zh-TW" sz="2400" b="0" i="1" baseline="-25000" dirty="0" smtClean="0">
                <a:solidFill>
                  <a:schemeClr val="tx1"/>
                </a:solidFill>
              </a:rPr>
              <a:t>s</a:t>
            </a:r>
            <a:r>
              <a:rPr kumimoji="0" lang="en-US" altLang="zh-TW" sz="2400" b="0" dirty="0" smtClean="0">
                <a:solidFill>
                  <a:schemeClr val="tx1"/>
                </a:solidFill>
              </a:rPr>
              <a:t>=0</a:t>
            </a:r>
            <a:endParaRPr kumimoji="0" lang="en-US" altLang="zh-TW" sz="2400" b="0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88986"/>
              </p:ext>
            </p:extLst>
          </p:nvPr>
        </p:nvGraphicFramePr>
        <p:xfrm>
          <a:off x="905668" y="4188619"/>
          <a:ext cx="7332663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1" name="方程式" r:id="rId4" imgW="3416040" imgH="736560" progId="Equation.3">
                  <p:embed/>
                </p:oleObj>
              </mc:Choice>
              <mc:Fallback>
                <p:oleObj name="方程式" r:id="rId4" imgW="341604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5668" y="4188619"/>
                        <a:ext cx="7332663" cy="158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1485273" y="5818530"/>
            <a:ext cx="34732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You can directly write the matrix equation below.</a:t>
            </a:r>
            <a:endParaRPr lang="zh-TW" altLang="en-US" sz="2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4329289" y="6003195"/>
            <a:ext cx="3473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(textbook</a:t>
            </a:r>
            <a:r>
              <a:rPr lang="en-US" altLang="zh-TW" sz="2400" smtClean="0"/>
              <a:t>, P153)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0061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Mesh Analysis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/>
          </p:nvPr>
        </p:nvGraphicFramePr>
        <p:xfrm>
          <a:off x="905668" y="4188619"/>
          <a:ext cx="7332663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2" name="方程式" r:id="rId3" imgW="3416040" imgH="736560" progId="Equation.3">
                  <p:embed/>
                </p:oleObj>
              </mc:Choice>
              <mc:Fallback>
                <p:oleObj name="方程式" r:id="rId3" imgW="341604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5668" y="4188619"/>
                        <a:ext cx="7332663" cy="158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0019077"/>
              </p:ext>
            </p:extLst>
          </p:nvPr>
        </p:nvGraphicFramePr>
        <p:xfrm>
          <a:off x="3595679" y="2847488"/>
          <a:ext cx="2100263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3" name="方程式" r:id="rId5" imgW="634680" imgH="215640" progId="Equation.3">
                  <p:embed/>
                </p:oleObj>
              </mc:Choice>
              <mc:Fallback>
                <p:oleObj name="方程式" r:id="rId5" imgW="634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5679" y="2847488"/>
                        <a:ext cx="2100263" cy="7143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向右箭號 7"/>
          <p:cNvSpPr/>
          <p:nvPr/>
        </p:nvSpPr>
        <p:spPr>
          <a:xfrm rot="16200000">
            <a:off x="4390539" y="3617758"/>
            <a:ext cx="589935" cy="6130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9" name="直線單箭頭接點 8"/>
          <p:cNvCxnSpPr/>
          <p:nvPr/>
        </p:nvCxnSpPr>
        <p:spPr>
          <a:xfrm flipH="1" flipV="1">
            <a:off x="3178629" y="2577082"/>
            <a:ext cx="744163" cy="3137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字方塊 9"/>
          <p:cNvSpPr txBox="1"/>
          <p:nvPr/>
        </p:nvSpPr>
        <p:spPr>
          <a:xfrm>
            <a:off x="2099600" y="2070352"/>
            <a:ext cx="1524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Resistance</a:t>
            </a:r>
            <a:endParaRPr lang="zh-TW" altLang="en-US" sz="2400" dirty="0"/>
          </a:p>
        </p:txBody>
      </p:sp>
      <p:cxnSp>
        <p:nvCxnSpPr>
          <p:cNvPr id="11" name="直線單箭頭接點 10"/>
          <p:cNvCxnSpPr/>
          <p:nvPr/>
        </p:nvCxnSpPr>
        <p:spPr>
          <a:xfrm flipV="1">
            <a:off x="4457974" y="2317445"/>
            <a:ext cx="114025" cy="4883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/>
          <p:cNvSpPr txBox="1"/>
          <p:nvPr/>
        </p:nvSpPr>
        <p:spPr>
          <a:xfrm>
            <a:off x="4154624" y="1560760"/>
            <a:ext cx="15413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Mesh Current</a:t>
            </a:r>
            <a:endParaRPr lang="zh-TW" altLang="en-US" sz="24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5393029" y="2106179"/>
            <a:ext cx="1212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Sources</a:t>
            </a:r>
            <a:endParaRPr lang="zh-TW" altLang="en-US" sz="2400" dirty="0"/>
          </a:p>
        </p:txBody>
      </p:sp>
      <p:cxnSp>
        <p:nvCxnSpPr>
          <p:cNvPr id="14" name="直線單箭頭接點 13"/>
          <p:cNvCxnSpPr/>
          <p:nvPr/>
        </p:nvCxnSpPr>
        <p:spPr>
          <a:xfrm flipV="1">
            <a:off x="5406306" y="2561619"/>
            <a:ext cx="442951" cy="2662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822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Mesh Analysis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graphicFrame>
        <p:nvGraphicFramePr>
          <p:cNvPr id="10" name="物件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9828431"/>
              </p:ext>
            </p:extLst>
          </p:nvPr>
        </p:nvGraphicFramePr>
        <p:xfrm>
          <a:off x="858982" y="2913001"/>
          <a:ext cx="2436812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44" name="方程式" r:id="rId3" imgW="736560" imgH="241200" progId="Equation.3">
                  <p:embed/>
                </p:oleObj>
              </mc:Choice>
              <mc:Fallback>
                <p:oleObj name="方程式" r:id="rId3" imgW="7365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8982" y="2913001"/>
                        <a:ext cx="2436812" cy="7985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物件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036148"/>
              </p:ext>
            </p:extLst>
          </p:nvPr>
        </p:nvGraphicFramePr>
        <p:xfrm>
          <a:off x="4264169" y="2532769"/>
          <a:ext cx="4481513" cy="160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45" name="方程式" r:id="rId5" imgW="1981080" imgH="711000" progId="Equation.3">
                  <p:embed/>
                </p:oleObj>
              </mc:Choice>
              <mc:Fallback>
                <p:oleObj name="方程式" r:id="rId5" imgW="19810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4169" y="2532769"/>
                        <a:ext cx="4481513" cy="16065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向右箭號 11"/>
          <p:cNvSpPr/>
          <p:nvPr/>
        </p:nvSpPr>
        <p:spPr>
          <a:xfrm>
            <a:off x="3579957" y="3054510"/>
            <a:ext cx="589935" cy="6130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2020529" y="4304581"/>
            <a:ext cx="5442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i</a:t>
            </a:r>
            <a:r>
              <a:rPr lang="en-US" altLang="zh-TW" sz="2400" baseline="-25000" dirty="0" smtClean="0"/>
              <a:t>1</a:t>
            </a:r>
            <a:r>
              <a:rPr lang="en-US" altLang="zh-TW" sz="2400" dirty="0" smtClean="0"/>
              <a:t>, i</a:t>
            </a:r>
            <a:r>
              <a:rPr lang="en-US" altLang="zh-TW" sz="2400" baseline="-25000" dirty="0" smtClean="0"/>
              <a:t>2</a:t>
            </a:r>
            <a:r>
              <a:rPr lang="en-US" altLang="zh-TW" sz="2400" dirty="0" smtClean="0"/>
              <a:t>, i</a:t>
            </a:r>
            <a:r>
              <a:rPr lang="en-US" altLang="zh-TW" sz="2400" baseline="-25000" dirty="0" smtClean="0"/>
              <a:t>3</a:t>
            </a:r>
            <a:r>
              <a:rPr lang="en-US" altLang="zh-TW" sz="2400" dirty="0" smtClean="0"/>
              <a:t> is the weighted sum of i</a:t>
            </a:r>
            <a:r>
              <a:rPr lang="en-US" altLang="zh-TW" sz="2400" baseline="-25000" dirty="0" smtClean="0"/>
              <a:t>s</a:t>
            </a:r>
            <a:r>
              <a:rPr lang="en-US" altLang="zh-TW" sz="2400" dirty="0" smtClean="0"/>
              <a:t> and v</a:t>
            </a:r>
            <a:r>
              <a:rPr lang="en-US" altLang="zh-TW" sz="2400" baseline="-25000" dirty="0" smtClean="0"/>
              <a:t>s</a:t>
            </a:r>
            <a:endParaRPr lang="zh-TW" altLang="en-US" sz="2400" baseline="-250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760055" y="4894897"/>
            <a:ext cx="7755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TW" sz="2800" dirty="0" smtClean="0"/>
              <a:t>Mesh currents are the weighted sum of the values of sources</a:t>
            </a:r>
            <a:endParaRPr lang="zh-TW" altLang="en-US" sz="28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760054" y="5767016"/>
            <a:ext cx="7463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TW" sz="2800" dirty="0" smtClean="0"/>
              <a:t>Currents of the braches are the weighted sum of the values of sources</a:t>
            </a:r>
            <a:endParaRPr lang="zh-TW" altLang="en-US" sz="2800" dirty="0"/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9279370"/>
              </p:ext>
            </p:extLst>
          </p:nvPr>
        </p:nvGraphicFramePr>
        <p:xfrm>
          <a:off x="4268299" y="535623"/>
          <a:ext cx="4565985" cy="984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46" name="方程式" r:id="rId7" imgW="3416040" imgH="736560" progId="Equation.3">
                  <p:embed/>
                </p:oleObj>
              </mc:Choice>
              <mc:Fallback>
                <p:oleObj name="方程式" r:id="rId7" imgW="341604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8299" y="535623"/>
                        <a:ext cx="4565985" cy="9845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物件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2069497"/>
              </p:ext>
            </p:extLst>
          </p:nvPr>
        </p:nvGraphicFramePr>
        <p:xfrm>
          <a:off x="1096410" y="1635904"/>
          <a:ext cx="2100263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47" name="方程式" r:id="rId9" imgW="634680" imgH="215640" progId="Equation.3">
                  <p:embed/>
                </p:oleObj>
              </mc:Choice>
              <mc:Fallback>
                <p:oleObj name="方程式" r:id="rId9" imgW="634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6410" y="1635904"/>
                        <a:ext cx="2100263" cy="7143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向右箭號 16"/>
          <p:cNvSpPr/>
          <p:nvPr/>
        </p:nvSpPr>
        <p:spPr>
          <a:xfrm rot="5400000">
            <a:off x="1891269" y="2359759"/>
            <a:ext cx="589935" cy="6130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486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Linearity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89710" y="2297574"/>
            <a:ext cx="7886700" cy="4351338"/>
          </a:xfrm>
        </p:spPr>
        <p:txBody>
          <a:bodyPr>
            <a:normAutofit/>
          </a:bodyPr>
          <a:lstStyle/>
          <a:p>
            <a:pPr lvl="1"/>
            <a:endParaRPr lang="en-US" altLang="zh-TW" sz="2800" dirty="0" smtClean="0"/>
          </a:p>
          <a:p>
            <a:pPr lvl="1"/>
            <a:endParaRPr lang="en-US" altLang="zh-TW" sz="2800" dirty="0"/>
          </a:p>
          <a:p>
            <a:pPr lvl="1"/>
            <a:endParaRPr lang="en-US" altLang="zh-TW" sz="2800" dirty="0" smtClean="0"/>
          </a:p>
          <a:p>
            <a:pPr lvl="1"/>
            <a:r>
              <a:rPr lang="en-US" altLang="zh-TW" sz="2800" dirty="0" smtClean="0"/>
              <a:t>y: any current or voltage for an element</a:t>
            </a:r>
          </a:p>
          <a:p>
            <a:pPr lvl="1"/>
            <a:r>
              <a:rPr lang="en-US" altLang="zh-TW" sz="2800" dirty="0"/>
              <a:t>x</a:t>
            </a:r>
            <a:r>
              <a:rPr lang="en-US" altLang="zh-TW" sz="2800" baseline="-25000" dirty="0" smtClean="0"/>
              <a:t>i</a:t>
            </a:r>
            <a:r>
              <a:rPr lang="en-US" altLang="zh-TW" sz="2800" dirty="0" smtClean="0"/>
              <a:t>: current of current sources or voltage of voltage sources</a:t>
            </a:r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3250847"/>
              </p:ext>
            </p:extLst>
          </p:nvPr>
        </p:nvGraphicFramePr>
        <p:xfrm>
          <a:off x="3299030" y="2593259"/>
          <a:ext cx="21907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方程式" r:id="rId4" imgW="698400" imgH="342720" progId="Equation.3">
                  <p:embed/>
                </p:oleObj>
              </mc:Choice>
              <mc:Fallback>
                <p:oleObj name="方程式" r:id="rId4" imgW="6984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9030" y="2593259"/>
                        <a:ext cx="219075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938416" y="5077439"/>
            <a:ext cx="7055210" cy="138499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Any current (or voltage) for an element is the weighted sum of the voltage (or current) of the sources.</a:t>
            </a:r>
            <a:endParaRPr lang="zh-TW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628650" y="2035964"/>
            <a:ext cx="51698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 smtClean="0"/>
              <a:t>Based on node and mesh analysis: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27786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1496</TotalTime>
  <Words>960</Words>
  <Application>Microsoft Office PowerPoint</Application>
  <PresentationFormat>如螢幕大小 (4:3)</PresentationFormat>
  <Paragraphs>184</Paragraphs>
  <Slides>31</Slides>
  <Notes>4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31</vt:i4>
      </vt:variant>
    </vt:vector>
  </HeadingPairs>
  <TitlesOfParts>
    <vt:vector size="40" baseType="lpstr">
      <vt:lpstr>新細明體</vt:lpstr>
      <vt:lpstr>標楷體</vt:lpstr>
      <vt:lpstr>Arial</vt:lpstr>
      <vt:lpstr>Calibri</vt:lpstr>
      <vt:lpstr>Calibri Light</vt:lpstr>
      <vt:lpstr>Times New Roman</vt:lpstr>
      <vt:lpstr>Wingdings</vt:lpstr>
      <vt:lpstr>Office 佈景主題</vt:lpstr>
      <vt:lpstr>方程式</vt:lpstr>
      <vt:lpstr>Circuits Lecture 4: Superposition</vt:lpstr>
      <vt:lpstr>Outline</vt:lpstr>
      <vt:lpstr>Node Analysis</vt:lpstr>
      <vt:lpstr>Node Analysis</vt:lpstr>
      <vt:lpstr>Node Analysis</vt:lpstr>
      <vt:lpstr>Mesh Analysis</vt:lpstr>
      <vt:lpstr>Mesh Analysis</vt:lpstr>
      <vt:lpstr>Mesh Analysis</vt:lpstr>
      <vt:lpstr>Linearity </vt:lpstr>
      <vt:lpstr>Linearity - Example</vt:lpstr>
      <vt:lpstr>Not apply on Power</vt:lpstr>
      <vt:lpstr>Proportionality Principle – One Independent Sources</vt:lpstr>
      <vt:lpstr>Superposition Principle – Multiple Independent Sources</vt:lpstr>
      <vt:lpstr>Superposition Principle – Multiple Independent Sources</vt:lpstr>
      <vt:lpstr>Superposition Principle – Multiple Independent Sources</vt:lpstr>
      <vt:lpstr>Superposition Principle – Multiple Independent Sources</vt:lpstr>
      <vt:lpstr>Superposition Principle – Multiple Independent Sources</vt:lpstr>
      <vt:lpstr>Superposition Principle – Multiple Independent Sources</vt:lpstr>
      <vt:lpstr>Superposition Principle – Multiple Independent Sources</vt:lpstr>
      <vt:lpstr>Remind</vt:lpstr>
      <vt:lpstr>Concluding Remarks</vt:lpstr>
      <vt:lpstr>Linearity</vt:lpstr>
      <vt:lpstr>Linearity</vt:lpstr>
      <vt:lpstr>Linearity</vt:lpstr>
      <vt:lpstr>Linearity</vt:lpstr>
      <vt:lpstr>Linearity</vt:lpstr>
      <vt:lpstr>Linearity</vt:lpstr>
      <vt:lpstr>Homework</vt:lpstr>
      <vt:lpstr>Homework</vt:lpstr>
      <vt:lpstr>Thank you!</vt:lpstr>
      <vt:lpstr>Answer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Circuits Lecture 3: Superposition</dc:title>
  <dc:creator>user</dc:creator>
  <cp:lastModifiedBy>Lee Hung-yi</cp:lastModifiedBy>
  <cp:revision>87</cp:revision>
  <dcterms:created xsi:type="dcterms:W3CDTF">2014-08-09T01:44:20Z</dcterms:created>
  <dcterms:modified xsi:type="dcterms:W3CDTF">2014-09-26T04:06:15Z</dcterms:modified>
</cp:coreProperties>
</file>